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</p:sldIdLst>
  <p:sldSz cy="5143500" cx="9144000"/>
  <p:notesSz cx="6858000" cy="9144000"/>
  <p:embeddedFontLst>
    <p:embeddedFont>
      <p:font typeface="Fira Sans Extra Condensed Medium"/>
      <p:regular r:id="rId60"/>
      <p:bold r:id="rId61"/>
      <p:italic r:id="rId62"/>
      <p:boldItalic r:id="rId63"/>
    </p:embeddedFont>
    <p:embeddedFont>
      <p:font typeface="Roboto Condensed"/>
      <p:regular r:id="rId64"/>
      <p:bold r:id="rId65"/>
      <p:italic r:id="rId66"/>
      <p:boldItalic r:id="rId67"/>
    </p:embeddedFont>
    <p:embeddedFont>
      <p:font typeface="Righteous"/>
      <p:regular r:id="rId68"/>
    </p:embeddedFont>
    <p:embeddedFont>
      <p:font typeface="Squada One"/>
      <p:regular r:id="rId69"/>
    </p:embeddedFont>
    <p:embeddedFont>
      <p:font typeface="Roboto Condensed Light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RobotoCondensedLight-boldItalic.fntdata"/><Relationship Id="rId72" Type="http://schemas.openxmlformats.org/officeDocument/2006/relationships/font" Target="fonts/RobotoCondensedLight-italic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RobotoCondensedLight-bold.fntdata"/><Relationship Id="rId70" Type="http://schemas.openxmlformats.org/officeDocument/2006/relationships/font" Target="fonts/RobotoCondensedLight-regular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FiraSansExtraCondensedMedium-italic.fntdata"/><Relationship Id="rId61" Type="http://schemas.openxmlformats.org/officeDocument/2006/relationships/font" Target="fonts/FiraSansExtraCondensedMedium-bold.fntdata"/><Relationship Id="rId20" Type="http://schemas.openxmlformats.org/officeDocument/2006/relationships/slide" Target="slides/slide16.xml"/><Relationship Id="rId64" Type="http://schemas.openxmlformats.org/officeDocument/2006/relationships/font" Target="fonts/RobotoCondensed-regular.fntdata"/><Relationship Id="rId63" Type="http://schemas.openxmlformats.org/officeDocument/2006/relationships/font" Target="fonts/FiraSansExtraCondensedMedium-boldItalic.fntdata"/><Relationship Id="rId22" Type="http://schemas.openxmlformats.org/officeDocument/2006/relationships/slide" Target="slides/slide18.xml"/><Relationship Id="rId66" Type="http://schemas.openxmlformats.org/officeDocument/2006/relationships/font" Target="fonts/RobotoCondensed-italic.fntdata"/><Relationship Id="rId21" Type="http://schemas.openxmlformats.org/officeDocument/2006/relationships/slide" Target="slides/slide17.xml"/><Relationship Id="rId65" Type="http://schemas.openxmlformats.org/officeDocument/2006/relationships/font" Target="fonts/RobotoCondensed-bold.fntdata"/><Relationship Id="rId24" Type="http://schemas.openxmlformats.org/officeDocument/2006/relationships/slide" Target="slides/slide20.xml"/><Relationship Id="rId68" Type="http://schemas.openxmlformats.org/officeDocument/2006/relationships/font" Target="fonts/Righteous-regular.fntdata"/><Relationship Id="rId23" Type="http://schemas.openxmlformats.org/officeDocument/2006/relationships/slide" Target="slides/slide19.xml"/><Relationship Id="rId67" Type="http://schemas.openxmlformats.org/officeDocument/2006/relationships/font" Target="fonts/RobotoCondensed-boldItalic.fntdata"/><Relationship Id="rId60" Type="http://schemas.openxmlformats.org/officeDocument/2006/relationships/font" Target="fonts/FiraSansExtraCondensedMedium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SquadaOne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5d2cabac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5d2cabac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4e1dd1731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4e1dd1731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4698feed5_6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4698feed5_6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4698feed5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4698feed5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4698feed5_6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4698feed5_6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4698feed5_6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4698feed5_6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4698feed5_6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4698feed5_6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4698feed5_6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84698feed5_6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84698feed5_6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84698feed5_6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4698feed5_6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84698feed5_6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57095241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57095241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57095241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57095241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84e1dd173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84e1dd173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84698feed5_6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84698feed5_6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4698feed5_6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4698feed5_6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4698feed5_6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84698feed5_6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4698feed5_6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4698feed5_6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7702f405a2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7702f405a2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851d3459b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851d3459b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84698feed5_6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84698feed5_6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4698feed5_6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4698feed5_6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84698feed5_6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84698feed5_6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4e1dd173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4e1dd173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84698feed5_6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84698feed5_6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84698feed5_6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84698feed5_6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7702f405a2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7702f405a2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702f405a2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702f405a2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702f405a2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7702f405a2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7702f405a2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7702f405a2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7702f405a2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7702f405a2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702f405a2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702f405a2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84698feed5_6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84698feed5_6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702f405a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702f405a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5709524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5709524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7702f405a2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7702f405a2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7702f405a2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7702f405a2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7702f405a2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7702f405a2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7702f405a2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7702f405a2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702f405a2_2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7702f405a2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7702f405a2_2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7702f405a2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702f405a2_2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7702f405a2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7702f405a2_2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7702f405a2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7702f405a2_2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7702f405a2_2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7702f405a2_2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7702f405a2_2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57095241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57095241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7702f405a2_2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7702f405a2_2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7702f405a2_2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7702f405a2_2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7702f405a2_2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7702f405a2_2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7702f405a2_2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7702f405a2_2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55e7858a94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55e7858a94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55e7858a94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55e7858a94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57095241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57095241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02a3d5b2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02a3d5b2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4698feed5_6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4698feed5_6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4698feed5_6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4698feed5_6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OPENING" type="title">
  <p:cSld name="TITLE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2">
  <p:cSld name="CUSTOM_6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100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34325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1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7" name="Google Shape;97;p11"/>
          <p:cNvSpPr txBox="1"/>
          <p:nvPr>
            <p:ph idx="1" type="subTitle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98" name="Google Shape;98;p11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2">
  <p:cSld name="CUSTOM_7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02" name="Google Shape;10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7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"/>
          <p:cNvSpPr txBox="1"/>
          <p:nvPr>
            <p:ph type="ctrTitle"/>
          </p:nvPr>
        </p:nvSpPr>
        <p:spPr>
          <a:xfrm flipH="1">
            <a:off x="749100" y="507400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3"/>
          <p:cNvSpPr txBox="1"/>
          <p:nvPr>
            <p:ph idx="2" type="ctrTitle"/>
          </p:nvPr>
        </p:nvSpPr>
        <p:spPr>
          <a:xfrm>
            <a:off x="1690457" y="19083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1" type="subTitle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3" type="ctrTitle"/>
          </p:nvPr>
        </p:nvSpPr>
        <p:spPr>
          <a:xfrm>
            <a:off x="1690457" y="341026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0" name="Google Shape;110;p13"/>
          <p:cNvSpPr txBox="1"/>
          <p:nvPr>
            <p:ph idx="4" type="subTitle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1" name="Google Shape;111;p13"/>
          <p:cNvSpPr txBox="1"/>
          <p:nvPr>
            <p:ph idx="5" type="ctrTitle"/>
          </p:nvPr>
        </p:nvSpPr>
        <p:spPr>
          <a:xfrm>
            <a:off x="4824357" y="19083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6" type="subTitle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3" name="Google Shape;113;p13"/>
          <p:cNvSpPr txBox="1"/>
          <p:nvPr>
            <p:ph idx="7" type="ctrTitle"/>
          </p:nvPr>
        </p:nvSpPr>
        <p:spPr>
          <a:xfrm>
            <a:off x="4824357" y="341026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4" name="Google Shape;114;p13"/>
          <p:cNvSpPr txBox="1"/>
          <p:nvPr>
            <p:ph idx="8" type="subTitle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15" name="Google Shape;115;p13"/>
          <p:cNvCxnSpPr/>
          <p:nvPr/>
        </p:nvCxnSpPr>
        <p:spPr>
          <a:xfrm>
            <a:off x="2273400" y="2110663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3"/>
          <p:cNvCxnSpPr/>
          <p:nvPr/>
        </p:nvCxnSpPr>
        <p:spPr>
          <a:xfrm>
            <a:off x="2273400" y="3627438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>
  <p:cSld name="CUSTOM_8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9"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2" type="ctrTitle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3" type="subTitle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4" type="ctrTitle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5" type="subTitle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6" type="ctrTitle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7" type="subTitle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8" type="ctrTitle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"/>
          <p:cNvSpPr txBox="1"/>
          <p:nvPr>
            <p:ph hasCustomPrompt="1" idx="9" type="title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/>
          <p:nvPr>
            <p:ph hasCustomPrompt="1" idx="13" type="title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hasCustomPrompt="1" idx="14" type="title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/>
          <p:nvPr>
            <p:ph hasCustomPrompt="1" idx="15" type="title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9" name="Google Shape;29;p3"/>
          <p:cNvCxnSpPr/>
          <p:nvPr/>
        </p:nvCxnSpPr>
        <p:spPr>
          <a:xfrm>
            <a:off x="2273400" y="2242363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3"/>
          <p:cNvCxnSpPr/>
          <p:nvPr/>
        </p:nvCxnSpPr>
        <p:spPr>
          <a:xfrm>
            <a:off x="2273400" y="3804313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" name="Google Shape;31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CUSTOM_2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+ TEXT">
  <p:cSld name="CUSTOM_2_1_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5"/>
          <p:cNvSpPr/>
          <p:nvPr/>
        </p:nvSpPr>
        <p:spPr>
          <a:xfrm>
            <a:off x="6603225" y="2224175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9" name="Google Shape;39;p5"/>
          <p:cNvSpPr txBox="1"/>
          <p:nvPr>
            <p:ph hasCustomPrompt="1" idx="2" type="title"/>
          </p:nvPr>
        </p:nvSpPr>
        <p:spPr>
          <a:xfrm>
            <a:off x="6786025" y="234187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6679232" y="27592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" name="Google Shape;41;p5"/>
          <p:cNvSpPr/>
          <p:nvPr/>
        </p:nvSpPr>
        <p:spPr>
          <a:xfrm>
            <a:off x="4439025" y="2224175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2" name="Google Shape;42;p5"/>
          <p:cNvSpPr txBox="1"/>
          <p:nvPr>
            <p:ph hasCustomPrompt="1" idx="3" type="title"/>
          </p:nvPr>
        </p:nvSpPr>
        <p:spPr>
          <a:xfrm>
            <a:off x="4621825" y="234187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5"/>
          <p:cNvSpPr txBox="1"/>
          <p:nvPr>
            <p:ph idx="4" type="subTitle"/>
          </p:nvPr>
        </p:nvSpPr>
        <p:spPr>
          <a:xfrm>
            <a:off x="4515032" y="27592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" name="Google Shape;44;p5"/>
          <p:cNvSpPr/>
          <p:nvPr/>
        </p:nvSpPr>
        <p:spPr>
          <a:xfrm>
            <a:off x="6603225" y="3249050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5" name="Google Shape;45;p5"/>
          <p:cNvSpPr txBox="1"/>
          <p:nvPr>
            <p:ph hasCustomPrompt="1" idx="5" type="title"/>
          </p:nvPr>
        </p:nvSpPr>
        <p:spPr>
          <a:xfrm>
            <a:off x="6786025" y="3366750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5"/>
          <p:cNvSpPr txBox="1"/>
          <p:nvPr>
            <p:ph idx="6" type="subTitle"/>
          </p:nvPr>
        </p:nvSpPr>
        <p:spPr>
          <a:xfrm>
            <a:off x="6679232" y="37841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" name="Google Shape;47;p5"/>
          <p:cNvSpPr/>
          <p:nvPr/>
        </p:nvSpPr>
        <p:spPr>
          <a:xfrm>
            <a:off x="4439025" y="3249050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8" name="Google Shape;48;p5"/>
          <p:cNvSpPr txBox="1"/>
          <p:nvPr>
            <p:ph hasCustomPrompt="1" idx="7" type="title"/>
          </p:nvPr>
        </p:nvSpPr>
        <p:spPr>
          <a:xfrm>
            <a:off x="4621825" y="3366750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5"/>
          <p:cNvSpPr txBox="1"/>
          <p:nvPr>
            <p:ph idx="8" type="subTitle"/>
          </p:nvPr>
        </p:nvSpPr>
        <p:spPr>
          <a:xfrm>
            <a:off x="4515032" y="37841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" name="Google Shape;50;p5"/>
          <p:cNvSpPr/>
          <p:nvPr/>
        </p:nvSpPr>
        <p:spPr>
          <a:xfrm>
            <a:off x="1515950" y="1321325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51" name="Google Shape;51;p5"/>
          <p:cNvSpPr txBox="1"/>
          <p:nvPr>
            <p:ph hasCustomPrompt="1" idx="9" type="title"/>
          </p:nvPr>
        </p:nvSpPr>
        <p:spPr>
          <a:xfrm>
            <a:off x="1698750" y="143902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5"/>
          <p:cNvSpPr txBox="1"/>
          <p:nvPr>
            <p:ph idx="13" type="subTitle"/>
          </p:nvPr>
        </p:nvSpPr>
        <p:spPr>
          <a:xfrm>
            <a:off x="1591957" y="18563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3" name="Google Shape;5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2_1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6"/>
          <p:cNvSpPr txBox="1"/>
          <p:nvPr>
            <p:ph idx="1" type="subTitle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9" name="Google Shape;5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/>
          <p:nvPr>
            <p:ph idx="1" type="subTitle"/>
          </p:nvPr>
        </p:nvSpPr>
        <p:spPr>
          <a:xfrm>
            <a:off x="1397425" y="2809300"/>
            <a:ext cx="3012600" cy="17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64" name="Google Shape;6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p7"/>
          <p:cNvCxnSpPr/>
          <p:nvPr/>
        </p:nvCxnSpPr>
        <p:spPr>
          <a:xfrm>
            <a:off x="3444375" y="2693550"/>
            <a:ext cx="1797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" name="Google Shape;66;p7"/>
          <p:cNvSpPr txBox="1"/>
          <p:nvPr>
            <p:ph type="ctrTitle"/>
          </p:nvPr>
        </p:nvSpPr>
        <p:spPr>
          <a:xfrm flipH="1">
            <a:off x="2714084" y="1890188"/>
            <a:ext cx="39561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778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3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 txBox="1"/>
          <p:nvPr>
            <p:ph type="ctrTitle"/>
          </p:nvPr>
        </p:nvSpPr>
        <p:spPr>
          <a:xfrm>
            <a:off x="749100" y="507400"/>
            <a:ext cx="8394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1" name="Google Shape;71;p8"/>
          <p:cNvSpPr txBox="1"/>
          <p:nvPr>
            <p:ph idx="2" type="ctrTitle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8"/>
          <p:cNvSpPr txBox="1"/>
          <p:nvPr>
            <p:ph idx="1" type="subTitle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" name="Google Shape;73;p8"/>
          <p:cNvSpPr txBox="1"/>
          <p:nvPr>
            <p:ph idx="3" type="ctrTitle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" name="Google Shape;74;p8"/>
          <p:cNvSpPr txBox="1"/>
          <p:nvPr>
            <p:ph idx="4" type="subTitle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" name="Google Shape;75;p8"/>
          <p:cNvSpPr txBox="1"/>
          <p:nvPr>
            <p:ph idx="5" type="ctrTitle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8"/>
          <p:cNvSpPr txBox="1"/>
          <p:nvPr>
            <p:ph idx="6" type="subTitle"/>
          </p:nvPr>
        </p:nvSpPr>
        <p:spPr>
          <a:xfrm>
            <a:off x="3753025" y="4061500"/>
            <a:ext cx="16539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" name="Google Shape;77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subTitle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83" name="Google Shape;83;p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5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idx="1" type="subTitle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" name="Google Shape;87;p10"/>
          <p:cNvSpPr txBox="1"/>
          <p:nvPr>
            <p:ph idx="2" type="subTitle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88" name="Google Shape;8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0"/>
          <p:cNvSpPr txBox="1"/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" name="Google Shape;90;p10"/>
          <p:cNvSpPr txBox="1"/>
          <p:nvPr>
            <p:ph idx="3" type="ctrTitle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1" name="Google Shape;91;p10"/>
          <p:cNvSpPr txBox="1"/>
          <p:nvPr>
            <p:ph idx="4" type="ctrTitle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Google Shape;92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>
              <a:buNone/>
              <a:defRPr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r">
              <a:buNone/>
              <a:defRPr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r">
              <a:buNone/>
              <a:defRPr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r">
              <a:buNone/>
              <a:defRPr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r">
              <a:buNone/>
              <a:defRPr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r">
              <a:buNone/>
              <a:defRPr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r">
              <a:buNone/>
              <a:defRPr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r">
              <a:buNone/>
              <a:defRPr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Relationship Id="rId4" Type="http://schemas.openxmlformats.org/officeDocument/2006/relationships/image" Target="../media/image21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cwe.mitre.org/data/definitions/250.html" TargetMode="External"/><Relationship Id="rId4" Type="http://schemas.openxmlformats.org/officeDocument/2006/relationships/hyperlink" Target="https://cwe.mitre.org/data/definitions/250.html" TargetMode="External"/><Relationship Id="rId5" Type="http://schemas.openxmlformats.org/officeDocument/2006/relationships/image" Target="../media/image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cwe.mitre.org/data/definitions/78.html" TargetMode="External"/><Relationship Id="rId4" Type="http://schemas.openxmlformats.org/officeDocument/2006/relationships/image" Target="../media/image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5" Type="http://schemas.openxmlformats.org/officeDocument/2006/relationships/image" Target="../media/image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012" scaled="0"/>
        </a:gra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/>
          <p:nvPr>
            <p:ph type="ctrTitle"/>
          </p:nvPr>
        </p:nvSpPr>
        <p:spPr>
          <a:xfrm flipH="1">
            <a:off x="1375550" y="2905500"/>
            <a:ext cx="6393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</a:t>
            </a:r>
            <a:r>
              <a:rPr lang="es"/>
              <a:t>BULA</a:t>
            </a:r>
            <a:endParaRPr/>
          </a:p>
        </p:txBody>
      </p:sp>
      <p:sp>
        <p:nvSpPr>
          <p:cNvPr id="127" name="Google Shape;127;p16"/>
          <p:cNvSpPr txBox="1"/>
          <p:nvPr>
            <p:ph idx="1" type="subTitle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Level 16</a:t>
            </a:r>
            <a:endParaRPr/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75" y="4569475"/>
            <a:ext cx="500900" cy="50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>
            <p:ph type="ctrTitle"/>
          </p:nvPr>
        </p:nvSpPr>
        <p:spPr>
          <a:xfrm flipH="1">
            <a:off x="5036100" y="3995575"/>
            <a:ext cx="4107900" cy="5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Programmazione Sicura 2019/2020</a:t>
            </a:r>
            <a:endParaRPr sz="2400"/>
          </a:p>
        </p:txBody>
      </p:sp>
      <p:sp>
        <p:nvSpPr>
          <p:cNvPr id="130" name="Google Shape;130;p16"/>
          <p:cNvSpPr txBox="1"/>
          <p:nvPr>
            <p:ph type="ctrTitle"/>
          </p:nvPr>
        </p:nvSpPr>
        <p:spPr>
          <a:xfrm flipH="1">
            <a:off x="6938275" y="4569488"/>
            <a:ext cx="2114100" cy="5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Prof. B. Masucci</a:t>
            </a:r>
            <a:endParaRPr sz="2400"/>
          </a:p>
        </p:txBody>
      </p:sp>
      <p:sp>
        <p:nvSpPr>
          <p:cNvPr id="131" name="Google Shape;13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/>
          <p:nvPr/>
        </p:nvSpPr>
        <p:spPr>
          <a:xfrm rot="5400000">
            <a:off x="2050488" y="1999184"/>
            <a:ext cx="2658200" cy="2384800"/>
          </a:xfrm>
          <a:prstGeom prst="flowChartPreparation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5"/>
          <p:cNvSpPr/>
          <p:nvPr/>
        </p:nvSpPr>
        <p:spPr>
          <a:xfrm rot="5400000">
            <a:off x="4435288" y="1999174"/>
            <a:ext cx="2658200" cy="23848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5"/>
          <p:cNvSpPr txBox="1"/>
          <p:nvPr/>
        </p:nvSpPr>
        <p:spPr>
          <a:xfrm flipH="1">
            <a:off x="971350" y="507400"/>
            <a:ext cx="4433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OTTENIMENTO PASSWORD</a:t>
            </a:r>
            <a:endParaRPr sz="36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61" name="Google Shape;261;p25"/>
          <p:cNvSpPr txBox="1"/>
          <p:nvPr/>
        </p:nvSpPr>
        <p:spPr>
          <a:xfrm>
            <a:off x="2229313" y="2712600"/>
            <a:ext cx="23007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1</a:t>
            </a:r>
            <a:endParaRPr sz="24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4572000" y="2712600"/>
            <a:ext cx="23847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2</a:t>
            </a:r>
            <a:endParaRPr sz="24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2336850" y="2792566"/>
            <a:ext cx="2085600" cy="1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RICHIESTA DELLA PASSWORD AL PROPRIETARIO DELL’ACCOUNT FLAG16</a:t>
            </a:r>
            <a:endParaRPr sz="10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4721650" y="2806545"/>
            <a:ext cx="2085600" cy="1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CRACK PASSWORD</a:t>
            </a:r>
            <a:endParaRPr sz="10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265" name="Google Shape;265;p25"/>
          <p:cNvGrpSpPr/>
          <p:nvPr/>
        </p:nvGrpSpPr>
        <p:grpSpPr>
          <a:xfrm>
            <a:off x="3019605" y="3558907"/>
            <a:ext cx="719991" cy="719991"/>
            <a:chOff x="2085525" y="4992125"/>
            <a:chExt cx="481825" cy="481825"/>
          </a:xfrm>
        </p:grpSpPr>
        <p:sp>
          <p:nvSpPr>
            <p:cNvPr id="266" name="Google Shape;266;p25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268" name="Google Shape;268;p25"/>
          <p:cNvGrpSpPr/>
          <p:nvPr/>
        </p:nvGrpSpPr>
        <p:grpSpPr>
          <a:xfrm>
            <a:off x="5404455" y="3558907"/>
            <a:ext cx="719991" cy="719991"/>
            <a:chOff x="2085525" y="4992125"/>
            <a:chExt cx="481825" cy="481825"/>
          </a:xfrm>
        </p:grpSpPr>
        <p:sp>
          <p:nvSpPr>
            <p:cNvPr id="269" name="Google Shape;269;p25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pic>
        <p:nvPicPr>
          <p:cNvPr id="271" name="Google Shape;2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"/>
          <p:cNvSpPr txBox="1"/>
          <p:nvPr>
            <p:ph type="ctrTitle"/>
          </p:nvPr>
        </p:nvSpPr>
        <p:spPr>
          <a:xfrm flipH="1">
            <a:off x="374550" y="1905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AGGIORNAMENTO </a:t>
            </a:r>
            <a:r>
              <a:rPr lang="es"/>
              <a:t>ALBERO DI ATTACCO</a:t>
            </a:r>
            <a:endParaRPr/>
          </a:p>
        </p:txBody>
      </p:sp>
      <p:sp>
        <p:nvSpPr>
          <p:cNvPr id="278" name="Google Shape;278;p26"/>
          <p:cNvSpPr/>
          <p:nvPr/>
        </p:nvSpPr>
        <p:spPr>
          <a:xfrm>
            <a:off x="3103425" y="1087000"/>
            <a:ext cx="1875000" cy="342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FLAG</a:t>
            </a:r>
            <a:endParaRPr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9" name="Google Shape;279;p26"/>
          <p:cNvSpPr/>
          <p:nvPr/>
        </p:nvSpPr>
        <p:spPr>
          <a:xfrm>
            <a:off x="4250925" y="1717388"/>
            <a:ext cx="2590800" cy="444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Esecuzione diretta di </a:t>
            </a:r>
            <a:r>
              <a:rPr b="1" lang="es" sz="1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/bin/getflag</a:t>
            </a:r>
            <a:r>
              <a:rPr lang="es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come utente </a:t>
            </a:r>
            <a:r>
              <a:rPr b="1" lang="es" sz="1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Flag16</a:t>
            </a:r>
            <a:endParaRPr b="1" sz="13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0" name="Google Shape;280;p26"/>
          <p:cNvSpPr/>
          <p:nvPr/>
        </p:nvSpPr>
        <p:spPr>
          <a:xfrm>
            <a:off x="3823050" y="3305050"/>
            <a:ext cx="1875000" cy="34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Ottenimento della password </a:t>
            </a:r>
            <a:endParaRPr sz="11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dell’utente </a:t>
            </a:r>
            <a:r>
              <a:rPr b="1"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Flag16</a:t>
            </a:r>
            <a:endParaRPr b="1" sz="11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1" name="Google Shape;281;p26"/>
          <p:cNvSpPr/>
          <p:nvPr/>
        </p:nvSpPr>
        <p:spPr>
          <a:xfrm>
            <a:off x="3823038" y="2565763"/>
            <a:ext cx="1875000" cy="34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Login come utente </a:t>
            </a:r>
            <a:r>
              <a:rPr b="1"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level16</a:t>
            </a:r>
            <a:endParaRPr b="1" sz="11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82" name="Google Shape;282;p26"/>
          <p:cNvCxnSpPr>
            <a:stCxn id="279" idx="0"/>
            <a:endCxn id="278" idx="2"/>
          </p:cNvCxnSpPr>
          <p:nvPr/>
        </p:nvCxnSpPr>
        <p:spPr>
          <a:xfrm rot="10800000">
            <a:off x="4040925" y="1429988"/>
            <a:ext cx="1505400" cy="28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26"/>
          <p:cNvCxnSpPr>
            <a:stCxn id="281" idx="0"/>
            <a:endCxn id="279" idx="2"/>
          </p:cNvCxnSpPr>
          <p:nvPr/>
        </p:nvCxnSpPr>
        <p:spPr>
          <a:xfrm flipH="1" rot="10800000">
            <a:off x="4760538" y="2161663"/>
            <a:ext cx="785700" cy="40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26"/>
          <p:cNvCxnSpPr>
            <a:stCxn id="280" idx="0"/>
            <a:endCxn id="281" idx="2"/>
          </p:cNvCxnSpPr>
          <p:nvPr/>
        </p:nvCxnSpPr>
        <p:spPr>
          <a:xfrm rot="10800000">
            <a:off x="4760550" y="2908750"/>
            <a:ext cx="0" cy="39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26"/>
          <p:cNvSpPr/>
          <p:nvPr/>
        </p:nvSpPr>
        <p:spPr>
          <a:xfrm>
            <a:off x="2359200" y="4044325"/>
            <a:ext cx="1875000" cy="34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Richiesta legittima </a:t>
            </a:r>
            <a:r>
              <a:rPr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della password</a:t>
            </a:r>
            <a:endParaRPr sz="11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" name="Google Shape;286;p26"/>
          <p:cNvSpPr/>
          <p:nvPr/>
        </p:nvSpPr>
        <p:spPr>
          <a:xfrm>
            <a:off x="5596250" y="4059725"/>
            <a:ext cx="1875000" cy="34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Crack </a:t>
            </a:r>
            <a:r>
              <a:rPr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Password</a:t>
            </a:r>
            <a:endParaRPr b="1" sz="11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87" name="Google Shape;287;p26"/>
          <p:cNvCxnSpPr>
            <a:stCxn id="285" idx="0"/>
            <a:endCxn id="280" idx="2"/>
          </p:cNvCxnSpPr>
          <p:nvPr/>
        </p:nvCxnSpPr>
        <p:spPr>
          <a:xfrm flipH="1" rot="10800000">
            <a:off x="3296700" y="3648025"/>
            <a:ext cx="1464000" cy="39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26"/>
          <p:cNvCxnSpPr>
            <a:stCxn id="286" idx="0"/>
            <a:endCxn id="280" idx="2"/>
          </p:cNvCxnSpPr>
          <p:nvPr/>
        </p:nvCxnSpPr>
        <p:spPr>
          <a:xfrm rot="10800000">
            <a:off x="4760450" y="3647825"/>
            <a:ext cx="1773300" cy="41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26"/>
          <p:cNvSpPr/>
          <p:nvPr/>
        </p:nvSpPr>
        <p:spPr>
          <a:xfrm>
            <a:off x="903925" y="1717400"/>
            <a:ext cx="2050200" cy="14082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Attacchi </a:t>
            </a:r>
            <a:endParaRPr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impraticabili</a:t>
            </a:r>
            <a:endParaRPr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90" name="Google Shape;290;p26"/>
          <p:cNvCxnSpPr>
            <a:stCxn id="289" idx="0"/>
            <a:endCxn id="278" idx="2"/>
          </p:cNvCxnSpPr>
          <p:nvPr/>
        </p:nvCxnSpPr>
        <p:spPr>
          <a:xfrm flipH="1" rot="10800000">
            <a:off x="1929025" y="1430000"/>
            <a:ext cx="2112000" cy="28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6"/>
          <p:cNvSpPr/>
          <p:nvPr/>
        </p:nvSpPr>
        <p:spPr>
          <a:xfrm>
            <a:off x="1285025" y="2036625"/>
            <a:ext cx="313800" cy="2847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I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292" name="Google Shape;292;p26"/>
          <p:cNvSpPr/>
          <p:nvPr/>
        </p:nvSpPr>
        <p:spPr>
          <a:xfrm>
            <a:off x="3632063" y="2361363"/>
            <a:ext cx="313800" cy="2847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P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293" name="Google Shape;293;p26"/>
          <p:cNvSpPr/>
          <p:nvPr/>
        </p:nvSpPr>
        <p:spPr>
          <a:xfrm>
            <a:off x="2123225" y="4319375"/>
            <a:ext cx="313800" cy="2847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I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294" name="Google Shape;294;p26"/>
          <p:cNvSpPr/>
          <p:nvPr/>
        </p:nvSpPr>
        <p:spPr>
          <a:xfrm>
            <a:off x="5389425" y="4355050"/>
            <a:ext cx="313800" cy="2847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I</a:t>
            </a:r>
            <a:endParaRPr b="1" sz="1200">
              <a:solidFill>
                <a:srgbClr val="FFFFFF"/>
              </a:solidFill>
            </a:endParaRPr>
          </a:p>
        </p:txBody>
      </p:sp>
      <p:pic>
        <p:nvPicPr>
          <p:cNvPr id="295" name="Google Shape;2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6"/>
          <p:cNvSpPr/>
          <p:nvPr/>
        </p:nvSpPr>
        <p:spPr>
          <a:xfrm>
            <a:off x="6360925" y="2545975"/>
            <a:ext cx="1875000" cy="34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Esecuzione di </a:t>
            </a:r>
            <a:r>
              <a:rPr b="1"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/bin/getflag</a:t>
            </a:r>
            <a:endParaRPr b="1" sz="11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7" name="Google Shape;297;p26"/>
          <p:cNvSpPr txBox="1"/>
          <p:nvPr/>
        </p:nvSpPr>
        <p:spPr>
          <a:xfrm>
            <a:off x="5546250" y="2192275"/>
            <a:ext cx="489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AND</a:t>
            </a:r>
            <a:endParaRPr sz="13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98" name="Google Shape;298;p26"/>
          <p:cNvCxnSpPr>
            <a:stCxn id="296" idx="0"/>
          </p:cNvCxnSpPr>
          <p:nvPr/>
        </p:nvCxnSpPr>
        <p:spPr>
          <a:xfrm rot="10800000">
            <a:off x="5546425" y="2161675"/>
            <a:ext cx="1752000" cy="38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26"/>
          <p:cNvSpPr/>
          <p:nvPr/>
        </p:nvSpPr>
        <p:spPr>
          <a:xfrm>
            <a:off x="8177550" y="2361363"/>
            <a:ext cx="313800" cy="2847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P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300" name="Google Shape;300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❖"/>
            </a:pPr>
            <a:r>
              <a:rPr lang="es"/>
              <a:t>ANALISI DIRECTORY ACCESSIBILI</a:t>
            </a:r>
            <a:endParaRPr/>
          </a:p>
        </p:txBody>
      </p:sp>
      <p:pic>
        <p:nvPicPr>
          <p:cNvPr id="306" name="Google Shape;306;p27"/>
          <p:cNvPicPr preferRelativeResize="0"/>
          <p:nvPr/>
        </p:nvPicPr>
        <p:blipFill rotWithShape="1">
          <a:blip r:embed="rId3">
            <a:alphaModFix/>
          </a:blip>
          <a:srcRect b="60609" l="0" r="1448" t="12802"/>
          <a:stretch/>
        </p:blipFill>
        <p:spPr>
          <a:xfrm>
            <a:off x="1865213" y="2084213"/>
            <a:ext cx="5326024" cy="975074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19050">
              <a:srgbClr val="000000">
                <a:alpha val="72000"/>
              </a:srgbClr>
            </a:outerShdw>
          </a:effectLst>
        </p:spPr>
      </p:pic>
      <p:sp>
        <p:nvSpPr>
          <p:cNvPr id="307" name="Google Shape;307;p27"/>
          <p:cNvSpPr txBox="1"/>
          <p:nvPr/>
        </p:nvSpPr>
        <p:spPr>
          <a:xfrm>
            <a:off x="3072000" y="3735400"/>
            <a:ext cx="30000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L’utente </a:t>
            </a:r>
            <a:r>
              <a:rPr b="1" lang="es"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level16 </a:t>
            </a:r>
            <a:r>
              <a:rPr b="1" lang="es" sz="1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può accedere :</a:t>
            </a:r>
            <a:endParaRPr b="1" sz="10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Char char="➔"/>
            </a:pPr>
            <a:r>
              <a:rPr lang="es" sz="10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/home/level16</a:t>
            </a:r>
            <a:endParaRPr sz="10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Char char="➔"/>
            </a:pPr>
            <a:r>
              <a:rPr lang="es" sz="10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/home/flag16</a:t>
            </a:r>
            <a:endParaRPr sz="10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8" name="Google Shape;308;p27"/>
          <p:cNvSpPr/>
          <p:nvPr/>
        </p:nvSpPr>
        <p:spPr>
          <a:xfrm>
            <a:off x="5770100" y="2345150"/>
            <a:ext cx="658200" cy="136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7"/>
          <p:cNvSpPr/>
          <p:nvPr/>
        </p:nvSpPr>
        <p:spPr>
          <a:xfrm>
            <a:off x="3376300" y="2345150"/>
            <a:ext cx="658200" cy="136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❖"/>
            </a:pPr>
            <a:r>
              <a:rPr lang="es"/>
              <a:t>/home/flag16</a:t>
            </a:r>
            <a:endParaRPr/>
          </a:p>
        </p:txBody>
      </p:sp>
      <p:pic>
        <p:nvPicPr>
          <p:cNvPr id="317" name="Google Shape;317;p28"/>
          <p:cNvPicPr preferRelativeResize="0"/>
          <p:nvPr/>
        </p:nvPicPr>
        <p:blipFill rotWithShape="1">
          <a:blip r:embed="rId3">
            <a:alphaModFix/>
          </a:blip>
          <a:srcRect b="38610" l="0" r="0" t="38298"/>
          <a:stretch/>
        </p:blipFill>
        <p:spPr>
          <a:xfrm>
            <a:off x="1909800" y="2083950"/>
            <a:ext cx="5324400" cy="97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8" name="Google Shape;318;p28"/>
          <p:cNvSpPr/>
          <p:nvPr/>
        </p:nvSpPr>
        <p:spPr>
          <a:xfrm>
            <a:off x="1909800" y="2371118"/>
            <a:ext cx="3750000" cy="194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❖"/>
            </a:pPr>
            <a:r>
              <a:rPr lang="es"/>
              <a:t>index.cgi</a:t>
            </a:r>
            <a:endParaRPr/>
          </a:p>
        </p:txBody>
      </p:sp>
      <p:sp>
        <p:nvSpPr>
          <p:cNvPr id="326" name="Google Shape;326;p29"/>
          <p:cNvSpPr txBox="1"/>
          <p:nvPr/>
        </p:nvSpPr>
        <p:spPr>
          <a:xfrm>
            <a:off x="1291350" y="1108975"/>
            <a:ext cx="15540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Script Perl vulnerabile</a:t>
            </a:r>
            <a:endParaRPr b="1" sz="10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27" name="Google Shape;327;p29"/>
          <p:cNvPicPr preferRelativeResize="0"/>
          <p:nvPr/>
        </p:nvPicPr>
        <p:blipFill rotWithShape="1">
          <a:blip r:embed="rId3">
            <a:alphaModFix/>
          </a:blip>
          <a:srcRect b="0" l="0" r="0" t="2572"/>
          <a:stretch/>
        </p:blipFill>
        <p:spPr>
          <a:xfrm>
            <a:off x="2958750" y="1171325"/>
            <a:ext cx="3883099" cy="3766401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1800000" dist="95250">
              <a:srgbClr val="000000">
                <a:alpha val="38000"/>
              </a:srgbClr>
            </a:outerShdw>
          </a:effectLst>
        </p:spPr>
      </p:pic>
      <p:pic>
        <p:nvPicPr>
          <p:cNvPr id="328" name="Google Shape;32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>
            <p:ph type="ctrTitle"/>
          </p:nvPr>
        </p:nvSpPr>
        <p:spPr>
          <a:xfrm flipH="1">
            <a:off x="2385850" y="1342425"/>
            <a:ext cx="4291200" cy="12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dk2"/>
                </a:solidFill>
              </a:rPr>
              <a:t>CAMBIO DI STRATEGIA</a:t>
            </a:r>
            <a:endParaRPr sz="4200"/>
          </a:p>
        </p:txBody>
      </p:sp>
      <p:sp>
        <p:nvSpPr>
          <p:cNvPr id="335" name="Google Shape;335;p30"/>
          <p:cNvSpPr txBox="1"/>
          <p:nvPr>
            <p:ph idx="1" type="subTitle"/>
          </p:nvPr>
        </p:nvSpPr>
        <p:spPr>
          <a:xfrm>
            <a:off x="1247550" y="2794700"/>
            <a:ext cx="4056600" cy="19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Siccome la strategia precedente è risultata </a:t>
            </a: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fallimentare</a:t>
            </a:r>
            <a:r>
              <a:rPr lang="es"/>
              <a:t>, riteniamo che l’esecuzione in locale di /bit/getflag sarebbe stata  </a:t>
            </a: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inefficiente</a:t>
            </a:r>
            <a:r>
              <a:rPr lang="es"/>
              <a:t>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Pertanto, una strada percorribile sarebbe quella di esecuzione </a:t>
            </a: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remota</a:t>
            </a:r>
            <a:r>
              <a:rPr lang="es"/>
              <a:t> di /bin/getflag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0"/>
          <p:cNvSpPr/>
          <p:nvPr/>
        </p:nvSpPr>
        <p:spPr>
          <a:xfrm>
            <a:off x="2233451" y="2081575"/>
            <a:ext cx="371417" cy="346447"/>
          </a:xfrm>
          <a:custGeom>
            <a:rect b="b" l="l" r="r" t="t"/>
            <a:pathLst>
              <a:path extrusionOk="0" h="12666" w="11059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/>
          <p:nvPr>
            <p:ph type="ctrTitle"/>
          </p:nvPr>
        </p:nvSpPr>
        <p:spPr>
          <a:xfrm flipH="1">
            <a:off x="1008550" y="500825"/>
            <a:ext cx="56103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2"/>
                </a:solidFill>
              </a:rPr>
              <a:t>CAMBIO DI STRATEGIA</a:t>
            </a:r>
            <a:endParaRPr sz="3200"/>
          </a:p>
        </p:txBody>
      </p:sp>
      <p:sp>
        <p:nvSpPr>
          <p:cNvPr id="344" name="Google Shape;344;p31"/>
          <p:cNvSpPr txBox="1"/>
          <p:nvPr/>
        </p:nvSpPr>
        <p:spPr>
          <a:xfrm>
            <a:off x="2236200" y="1989675"/>
            <a:ext cx="4671600" cy="19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E’ possibile una </a:t>
            </a:r>
            <a:r>
              <a:rPr b="1" lang="es" sz="13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iniezione remota</a:t>
            </a: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? 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➔"/>
            </a:pP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Bisogna identificare il server Web che esegua index.cgi </a:t>
            </a: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SETUID </a:t>
            </a: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flag16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➔"/>
            </a:pP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 un server esiste, potremmo manipolare l’input del file index.cgi  cosi da poter ’eseguire  /bin/getflag con i privilegi di flag16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➔"/>
            </a:pP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 vince la sfida! 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539051" y="675850"/>
            <a:ext cx="371417" cy="346447"/>
          </a:xfrm>
          <a:custGeom>
            <a:rect b="b" l="l" r="r" t="t"/>
            <a:pathLst>
              <a:path extrusionOk="0" h="12666" w="11059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/>
          <p:nvPr>
            <p:ph type="ctrTitle"/>
          </p:nvPr>
        </p:nvSpPr>
        <p:spPr>
          <a:xfrm flipH="1">
            <a:off x="749050" y="500825"/>
            <a:ext cx="4139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IL FILE thttpd.conf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2"/>
          <p:cNvSpPr txBox="1"/>
          <p:nvPr/>
        </p:nvSpPr>
        <p:spPr>
          <a:xfrm>
            <a:off x="3046351" y="1835375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Output dei </a:t>
            </a:r>
            <a:r>
              <a:rPr b="1"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metadati </a:t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54" name="Google Shape;354;p32"/>
          <p:cNvCxnSpPr>
            <a:stCxn id="352" idx="2"/>
            <a:endCxn id="353" idx="0"/>
          </p:cNvCxnSpPr>
          <p:nvPr/>
        </p:nvCxnSpPr>
        <p:spPr>
          <a:xfrm flipH="1" rot="-5400000">
            <a:off x="3363250" y="626675"/>
            <a:ext cx="664200" cy="17535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5" name="Google Shape;355;p32"/>
          <p:cNvPicPr preferRelativeResize="0"/>
          <p:nvPr/>
        </p:nvPicPr>
        <p:blipFill rotWithShape="1">
          <a:blip r:embed="rId3">
            <a:alphaModFix/>
          </a:blip>
          <a:srcRect b="38810" l="0" r="0" t="37788"/>
          <a:stretch/>
        </p:blipFill>
        <p:spPr>
          <a:xfrm>
            <a:off x="2722912" y="2442425"/>
            <a:ext cx="3698174" cy="593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500000" dist="85725">
              <a:srgbClr val="000000">
                <a:alpha val="50000"/>
              </a:srgbClr>
            </a:outerShdw>
          </a:effectLst>
        </p:spPr>
      </p:pic>
      <p:grpSp>
        <p:nvGrpSpPr>
          <p:cNvPr id="356" name="Google Shape;356;p32"/>
          <p:cNvGrpSpPr/>
          <p:nvPr/>
        </p:nvGrpSpPr>
        <p:grpSpPr>
          <a:xfrm>
            <a:off x="304551" y="722056"/>
            <a:ext cx="334419" cy="331599"/>
            <a:chOff x="-47529700" y="2342000"/>
            <a:chExt cx="302450" cy="299900"/>
          </a:xfrm>
        </p:grpSpPr>
        <p:sp>
          <p:nvSpPr>
            <p:cNvPr id="357" name="Google Shape;357;p32"/>
            <p:cNvSpPr/>
            <p:nvPr/>
          </p:nvSpPr>
          <p:spPr>
            <a:xfrm>
              <a:off x="-47529700" y="2342000"/>
              <a:ext cx="302450" cy="299900"/>
            </a:xfrm>
            <a:custGeom>
              <a:rect b="b" l="l" r="r" t="t"/>
              <a:pathLst>
                <a:path extrusionOk="0" h="11996" w="12098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-47404475" y="2395550"/>
              <a:ext cx="124475" cy="123675"/>
            </a:xfrm>
            <a:custGeom>
              <a:rect b="b" l="l" r="r" t="t"/>
              <a:pathLst>
                <a:path extrusionOk="0" h="4947" w="4979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32"/>
          <p:cNvSpPr txBox="1"/>
          <p:nvPr/>
        </p:nvSpPr>
        <p:spPr>
          <a:xfrm>
            <a:off x="2742450" y="3552400"/>
            <a:ext cx="3659100" cy="12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file </a:t>
            </a:r>
            <a:r>
              <a:rPr b="1"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thttpd.conf </a:t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Char char="➔"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E’ leggibile da tutti gli utenti e modificabile solo da root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Char char="➔"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Identifica il server Web con il quale viene eseguito index.cgi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60" name="Google Shape;36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"/>
          <p:cNvSpPr txBox="1"/>
          <p:nvPr>
            <p:ph type="ctrTitle"/>
          </p:nvPr>
        </p:nvSpPr>
        <p:spPr>
          <a:xfrm flipH="1">
            <a:off x="749050" y="500825"/>
            <a:ext cx="4139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IL FILE thttpd.conf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3"/>
          <p:cNvSpPr txBox="1"/>
          <p:nvPr/>
        </p:nvSpPr>
        <p:spPr>
          <a:xfrm>
            <a:off x="3148551" y="1458725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Contenuto</a:t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68" name="Google Shape;368;p33"/>
          <p:cNvCxnSpPr>
            <a:stCxn id="366" idx="2"/>
            <a:endCxn id="367" idx="0"/>
          </p:cNvCxnSpPr>
          <p:nvPr/>
        </p:nvCxnSpPr>
        <p:spPr>
          <a:xfrm flipH="1" rot="-5400000">
            <a:off x="3602650" y="387275"/>
            <a:ext cx="287400" cy="1855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69" name="Google Shape;369;p33"/>
          <p:cNvGrpSpPr/>
          <p:nvPr/>
        </p:nvGrpSpPr>
        <p:grpSpPr>
          <a:xfrm>
            <a:off x="304551" y="722056"/>
            <a:ext cx="334419" cy="331599"/>
            <a:chOff x="-47529700" y="2342000"/>
            <a:chExt cx="302450" cy="299900"/>
          </a:xfrm>
        </p:grpSpPr>
        <p:sp>
          <p:nvSpPr>
            <p:cNvPr id="370" name="Google Shape;370;p33"/>
            <p:cNvSpPr/>
            <p:nvPr/>
          </p:nvSpPr>
          <p:spPr>
            <a:xfrm>
              <a:off x="-47529700" y="2342000"/>
              <a:ext cx="302450" cy="299900"/>
            </a:xfrm>
            <a:custGeom>
              <a:rect b="b" l="l" r="r" t="t"/>
              <a:pathLst>
                <a:path extrusionOk="0" h="11996" w="12098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-47404475" y="2395550"/>
              <a:ext cx="124475" cy="123675"/>
            </a:xfrm>
            <a:custGeom>
              <a:rect b="b" l="l" r="r" t="t"/>
              <a:pathLst>
                <a:path extrusionOk="0" h="4947" w="4979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2" name="Google Shape;372;p33"/>
          <p:cNvPicPr preferRelativeResize="0"/>
          <p:nvPr/>
        </p:nvPicPr>
        <p:blipFill rotWithShape="1">
          <a:blip r:embed="rId3">
            <a:alphaModFix/>
          </a:blip>
          <a:srcRect b="937" l="0" r="0" t="8020"/>
          <a:stretch/>
        </p:blipFill>
        <p:spPr>
          <a:xfrm>
            <a:off x="4867025" y="1842900"/>
            <a:ext cx="3498574" cy="212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3"/>
          <p:cNvPicPr preferRelativeResize="0"/>
          <p:nvPr/>
        </p:nvPicPr>
        <p:blipFill rotWithShape="1">
          <a:blip r:embed="rId4">
            <a:alphaModFix/>
          </a:blip>
          <a:srcRect b="-7151" l="0" r="0" t="8784"/>
          <a:stretch/>
        </p:blipFill>
        <p:spPr>
          <a:xfrm>
            <a:off x="770575" y="1842900"/>
            <a:ext cx="3646749" cy="229185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3"/>
          <p:cNvSpPr txBox="1"/>
          <p:nvPr/>
        </p:nvSpPr>
        <p:spPr>
          <a:xfrm>
            <a:off x="819450" y="4134750"/>
            <a:ext cx="35490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 Light"/>
              <a:buChar char="➔"/>
            </a:pPr>
            <a:r>
              <a:rPr b="1"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port = 1616</a:t>
            </a:r>
            <a:r>
              <a:rPr lang="es" sz="11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il server Web thttpd ascolta sulla porta 1616 </a:t>
            </a:r>
            <a:endParaRPr sz="11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 Light"/>
              <a:buChar char="➔"/>
            </a:pPr>
            <a:r>
              <a:rPr b="1"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dir = /home/flag16</a:t>
            </a:r>
            <a:r>
              <a:rPr lang="es" sz="11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la directory radice del server Web è /home/flag16</a:t>
            </a:r>
            <a:endParaRPr sz="11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5" name="Google Shape;375;p33"/>
          <p:cNvSpPr txBox="1"/>
          <p:nvPr/>
        </p:nvSpPr>
        <p:spPr>
          <a:xfrm>
            <a:off x="4841813" y="4134750"/>
            <a:ext cx="35490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 Light"/>
              <a:buChar char="➔"/>
            </a:pPr>
            <a:r>
              <a:rPr b="1"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nochroot</a:t>
            </a:r>
            <a:r>
              <a:rPr lang="es" sz="11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il server Web “vede” l’intero file system dell’host </a:t>
            </a:r>
            <a:endParaRPr sz="11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 Light"/>
              <a:buChar char="➔"/>
            </a:pPr>
            <a:r>
              <a:rPr b="1"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user = flag16</a:t>
            </a:r>
            <a:r>
              <a:rPr lang="es" sz="11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il server Web esegue con i diritti dell’utente flag16</a:t>
            </a:r>
            <a:endParaRPr sz="11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76" name="Google Shape;37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/>
          <p:nvPr>
            <p:ph type="ctrTitle"/>
          </p:nvPr>
        </p:nvSpPr>
        <p:spPr>
          <a:xfrm>
            <a:off x="1242600" y="1873300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RISULTATO ANALISI</a:t>
            </a:r>
            <a:endParaRPr/>
          </a:p>
        </p:txBody>
      </p:sp>
      <p:sp>
        <p:nvSpPr>
          <p:cNvPr id="383" name="Google Shape;383;p34"/>
          <p:cNvSpPr txBox="1"/>
          <p:nvPr>
            <p:ph idx="1" type="subTitle"/>
          </p:nvPr>
        </p:nvSpPr>
        <p:spPr>
          <a:xfrm>
            <a:off x="3114750" y="2640474"/>
            <a:ext cx="29307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s"/>
              <a:t>Si può contattare il server Web sulla porta TCP 1616 (il </a:t>
            </a: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vettore di accesso remoto</a:t>
            </a:r>
            <a:r>
              <a:rPr lang="es"/>
              <a:t>) 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s"/>
              <a:t>Il server Web </a:t>
            </a: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vede l’intero file system</a:t>
            </a:r>
            <a:r>
              <a:rPr lang="es"/>
              <a:t>, quindi anche il file eseguibile /bin/getflag 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s"/>
              <a:t>Il server Web </a:t>
            </a: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esegue come utente flag16</a:t>
            </a:r>
            <a:r>
              <a:rPr lang="es"/>
              <a:t> (il che permette a /bin/getflag l’esecuzione con successo) </a:t>
            </a:r>
            <a:endParaRPr/>
          </a:p>
        </p:txBody>
      </p:sp>
      <p:pic>
        <p:nvPicPr>
          <p:cNvPr id="384" name="Google Shape;3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/>
          <p:nvPr/>
        </p:nvSpPr>
        <p:spPr>
          <a:xfrm rot="5400000">
            <a:off x="2534502" y="121973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 rot="5400000">
            <a:off x="3566117" y="30105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38761D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 rot="5400000">
            <a:off x="4584549" y="121973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 txBox="1"/>
          <p:nvPr>
            <p:ph type="ctrTitle"/>
          </p:nvPr>
        </p:nvSpPr>
        <p:spPr>
          <a:xfrm>
            <a:off x="749100" y="507400"/>
            <a:ext cx="2973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★"/>
            </a:pPr>
            <a:r>
              <a:rPr lang="es"/>
              <a:t>TEAM</a:t>
            </a:r>
            <a:endParaRPr/>
          </a:p>
        </p:txBody>
      </p:sp>
      <p:sp>
        <p:nvSpPr>
          <p:cNvPr id="140" name="Google Shape;140;p17"/>
          <p:cNvSpPr txBox="1"/>
          <p:nvPr>
            <p:ph idx="2" type="ctrTitle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LUIGI CERRETO</a:t>
            </a:r>
            <a:endParaRPr/>
          </a:p>
        </p:txBody>
      </p:sp>
      <p:sp>
        <p:nvSpPr>
          <p:cNvPr id="141" name="Google Shape;141;p17"/>
          <p:cNvSpPr txBox="1"/>
          <p:nvPr>
            <p:ph idx="1" type="subTitle"/>
          </p:nvPr>
        </p:nvSpPr>
        <p:spPr>
          <a:xfrm>
            <a:off x="2750094" y="2263575"/>
            <a:ext cx="1570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Sistemi Informatici e Tecnologie del Software</a:t>
            </a:r>
            <a:endParaRPr/>
          </a:p>
        </p:txBody>
      </p:sp>
      <p:sp>
        <p:nvSpPr>
          <p:cNvPr id="142" name="Google Shape;142;p17"/>
          <p:cNvSpPr txBox="1"/>
          <p:nvPr>
            <p:ph idx="3" type="ctrTitle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LUCA IZZO</a:t>
            </a:r>
            <a:endParaRPr/>
          </a:p>
        </p:txBody>
      </p:sp>
      <p:sp>
        <p:nvSpPr>
          <p:cNvPr id="143" name="Google Shape;143;p17"/>
          <p:cNvSpPr txBox="1"/>
          <p:nvPr>
            <p:ph idx="4" type="subTitle"/>
          </p:nvPr>
        </p:nvSpPr>
        <p:spPr>
          <a:xfrm>
            <a:off x="4800190" y="2263575"/>
            <a:ext cx="1570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Sicurezza Informatica</a:t>
            </a:r>
            <a:endParaRPr/>
          </a:p>
        </p:txBody>
      </p:sp>
      <p:sp>
        <p:nvSpPr>
          <p:cNvPr id="144" name="Google Shape;144;p17"/>
          <p:cNvSpPr txBox="1"/>
          <p:nvPr>
            <p:ph idx="5" type="ctrTitle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ANTONIO MARTELLA</a:t>
            </a:r>
            <a:endParaRPr/>
          </a:p>
        </p:txBody>
      </p:sp>
      <p:sp>
        <p:nvSpPr>
          <p:cNvPr id="145" name="Google Shape;145;p17"/>
          <p:cNvSpPr txBox="1"/>
          <p:nvPr>
            <p:ph idx="6" type="subTitle"/>
          </p:nvPr>
        </p:nvSpPr>
        <p:spPr>
          <a:xfrm>
            <a:off x="3795050" y="4061500"/>
            <a:ext cx="1570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Sistemi Informatici e Tecnologie del Software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46" name="Google Shape;14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288" y="1419909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5203" y="141990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0153" y="322985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5"/>
          <p:cNvSpPr txBox="1"/>
          <p:nvPr/>
        </p:nvSpPr>
        <p:spPr>
          <a:xfrm>
            <a:off x="3529200" y="1624360"/>
            <a:ext cx="20856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Per poter effettuare l’iniezione remota, verifichiamo che il server Web </a:t>
            </a:r>
            <a:r>
              <a:rPr b="1" lang="es"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thttpd </a:t>
            </a:r>
            <a:r>
              <a:rPr lang="es" sz="1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sia in esecuzione sulla </a:t>
            </a:r>
            <a:r>
              <a:rPr b="1" lang="es"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porta 1616</a:t>
            </a:r>
            <a:endParaRPr b="1" sz="1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91" name="Google Shape;391;p35"/>
          <p:cNvPicPr preferRelativeResize="0"/>
          <p:nvPr/>
        </p:nvPicPr>
        <p:blipFill rotWithShape="1">
          <a:blip r:embed="rId3">
            <a:alphaModFix/>
          </a:blip>
          <a:srcRect b="67716" l="0" r="0" t="8028"/>
          <a:stretch/>
        </p:blipFill>
        <p:spPr>
          <a:xfrm>
            <a:off x="2535638" y="2660150"/>
            <a:ext cx="4072727" cy="670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5"/>
          <p:cNvSpPr txBox="1"/>
          <p:nvPr/>
        </p:nvSpPr>
        <p:spPr>
          <a:xfrm>
            <a:off x="935025" y="2221800"/>
            <a:ext cx="12318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Esistono processi di nome thttpd</a:t>
            </a:r>
            <a:endParaRPr b="1" sz="1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3" name="Google Shape;393;p35"/>
          <p:cNvSpPr txBox="1"/>
          <p:nvPr/>
        </p:nvSpPr>
        <p:spPr>
          <a:xfrm>
            <a:off x="6608375" y="3439375"/>
            <a:ext cx="12318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Un processo ascolta sulla porta TCP 1616</a:t>
            </a:r>
            <a:endParaRPr b="1" sz="1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4" name="Google Shape;394;p35"/>
          <p:cNvSpPr/>
          <p:nvPr/>
        </p:nvSpPr>
        <p:spPr>
          <a:xfrm>
            <a:off x="2166825" y="2454450"/>
            <a:ext cx="1231736" cy="449261"/>
          </a:xfrm>
          <a:custGeom>
            <a:rect b="b" l="l" r="r" t="t"/>
            <a:pathLst>
              <a:path extrusionOk="0" h="17218" w="51205">
                <a:moveTo>
                  <a:pt x="0" y="0"/>
                </a:moveTo>
                <a:cubicBezTo>
                  <a:pt x="8220" y="535"/>
                  <a:pt x="42559" y="340"/>
                  <a:pt x="49320" y="3210"/>
                </a:cubicBezTo>
                <a:cubicBezTo>
                  <a:pt x="56081" y="6080"/>
                  <a:pt x="42024" y="14883"/>
                  <a:pt x="40565" y="17218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95" name="Google Shape;395;p35"/>
          <p:cNvCxnSpPr>
            <a:stCxn id="393" idx="1"/>
          </p:cNvCxnSpPr>
          <p:nvPr/>
        </p:nvCxnSpPr>
        <p:spPr>
          <a:xfrm rot="10800000">
            <a:off x="4143875" y="3151825"/>
            <a:ext cx="2464500" cy="537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6" name="Google Shape;39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5"/>
          <p:cNvSpPr txBox="1"/>
          <p:nvPr>
            <p:ph type="ctrTitle"/>
          </p:nvPr>
        </p:nvSpPr>
        <p:spPr>
          <a:xfrm flipH="1">
            <a:off x="749200" y="500825"/>
            <a:ext cx="5467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VERIFICA ESISTENZA SERVER WEB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VERIFICA ESISTENZA SERVER WEB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6"/>
          <p:cNvSpPr txBox="1"/>
          <p:nvPr>
            <p:ph idx="4294967295" type="subTitle"/>
          </p:nvPr>
        </p:nvSpPr>
        <p:spPr>
          <a:xfrm>
            <a:off x="4815200" y="1788900"/>
            <a:ext cx="2267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/>
              <a:t>Da queste informazioni deduciamo che c’è un processo in ascolto sulla porta 1616</a:t>
            </a:r>
            <a:endParaRPr sz="900"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5" name="Google Shape;405;p36"/>
          <p:cNvSpPr txBox="1"/>
          <p:nvPr>
            <p:ph idx="4294967295" type="subTitle"/>
          </p:nvPr>
        </p:nvSpPr>
        <p:spPr>
          <a:xfrm>
            <a:off x="4516075" y="3552825"/>
            <a:ext cx="25818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/>
              <a:t>E’ necessario interagire direttamente con il server Web per avere la certezza che il processo in ascolto sulla porta 1616 sia proprio thttpd</a:t>
            </a:r>
            <a:endParaRPr sz="900"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6" name="Google Shape;406;p36"/>
          <p:cNvSpPr txBox="1"/>
          <p:nvPr>
            <p:ph idx="4294967295" type="ctrTitle"/>
          </p:nvPr>
        </p:nvSpPr>
        <p:spPr>
          <a:xfrm>
            <a:off x="1216120" y="2247223"/>
            <a:ext cx="12477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2</a:t>
            </a:r>
            <a:endParaRPr sz="1800"/>
          </a:p>
        </p:txBody>
      </p:sp>
      <p:sp>
        <p:nvSpPr>
          <p:cNvPr id="407" name="Google Shape;407;p36"/>
          <p:cNvSpPr txBox="1"/>
          <p:nvPr>
            <p:ph idx="4294967295" type="subTitle"/>
          </p:nvPr>
        </p:nvSpPr>
        <p:spPr>
          <a:xfrm>
            <a:off x="1216125" y="2694550"/>
            <a:ext cx="28038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/>
              <a:t>Tuttavia, non vi è una prova del fatto che il processo in ascolto sulla porta 1616 sia proprio thttpd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8" name="Google Shape;408;p36"/>
          <p:cNvSpPr txBox="1"/>
          <p:nvPr>
            <p:ph idx="4294967295" type="ctrTitle"/>
          </p:nvPr>
        </p:nvSpPr>
        <p:spPr>
          <a:xfrm>
            <a:off x="5835159" y="1351118"/>
            <a:ext cx="12477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1</a:t>
            </a:r>
            <a:endParaRPr sz="1800"/>
          </a:p>
        </p:txBody>
      </p:sp>
      <p:sp>
        <p:nvSpPr>
          <p:cNvPr id="409" name="Google Shape;409;p36"/>
          <p:cNvSpPr txBox="1"/>
          <p:nvPr>
            <p:ph idx="4294967295" type="ctrTitle"/>
          </p:nvPr>
        </p:nvSpPr>
        <p:spPr>
          <a:xfrm>
            <a:off x="5850059" y="3137893"/>
            <a:ext cx="12477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SOLUZIONE</a:t>
            </a:r>
            <a:endParaRPr sz="1800"/>
          </a:p>
        </p:txBody>
      </p:sp>
      <p:grpSp>
        <p:nvGrpSpPr>
          <p:cNvPr id="410" name="Google Shape;410;p36"/>
          <p:cNvGrpSpPr/>
          <p:nvPr/>
        </p:nvGrpSpPr>
        <p:grpSpPr>
          <a:xfrm>
            <a:off x="3542350" y="3292377"/>
            <a:ext cx="3555214" cy="1103532"/>
            <a:chOff x="3636333" y="3431130"/>
            <a:chExt cx="3021343" cy="937819"/>
          </a:xfrm>
        </p:grpSpPr>
        <p:sp>
          <p:nvSpPr>
            <p:cNvPr id="411" name="Google Shape;411;p36"/>
            <p:cNvSpPr/>
            <p:nvPr/>
          </p:nvSpPr>
          <p:spPr>
            <a:xfrm rot="-5400000">
              <a:off x="3573191" y="3494272"/>
              <a:ext cx="937819" cy="811536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6"/>
            <p:cNvSpPr/>
            <p:nvPr/>
          </p:nvSpPr>
          <p:spPr>
            <a:xfrm rot="-5400000">
              <a:off x="3666444" y="3574971"/>
              <a:ext cx="751318" cy="650139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3" name="Google Shape;413;p36"/>
            <p:cNvCxnSpPr/>
            <p:nvPr/>
          </p:nvCxnSpPr>
          <p:spPr>
            <a:xfrm>
              <a:off x="4454776" y="3668175"/>
              <a:ext cx="2202900" cy="298500"/>
            </a:xfrm>
            <a:prstGeom prst="bentConnector3">
              <a:avLst>
                <a:gd fmla="val 100007" name="adj1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14" name="Google Shape;414;p36"/>
          <p:cNvGrpSpPr/>
          <p:nvPr/>
        </p:nvGrpSpPr>
        <p:grpSpPr>
          <a:xfrm>
            <a:off x="1224786" y="2400338"/>
            <a:ext cx="3789589" cy="1103532"/>
            <a:chOff x="1666788" y="2673044"/>
            <a:chExt cx="3220523" cy="937819"/>
          </a:xfrm>
        </p:grpSpPr>
        <p:sp>
          <p:nvSpPr>
            <p:cNvPr id="415" name="Google Shape;415;p36"/>
            <p:cNvSpPr/>
            <p:nvPr/>
          </p:nvSpPr>
          <p:spPr>
            <a:xfrm rot="-5400000">
              <a:off x="4012633" y="2736186"/>
              <a:ext cx="937819" cy="811536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6"/>
            <p:cNvSpPr/>
            <p:nvPr/>
          </p:nvSpPr>
          <p:spPr>
            <a:xfrm rot="-5400000">
              <a:off x="4105887" y="2816885"/>
              <a:ext cx="751318" cy="650139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7" name="Google Shape;417;p36"/>
            <p:cNvCxnSpPr/>
            <p:nvPr/>
          </p:nvCxnSpPr>
          <p:spPr>
            <a:xfrm flipH="1">
              <a:off x="1666788" y="2914950"/>
              <a:ext cx="2409000" cy="305400"/>
            </a:xfrm>
            <a:prstGeom prst="bentConnector3">
              <a:avLst>
                <a:gd fmla="val 100059" name="adj1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18" name="Google Shape;418;p36"/>
          <p:cNvGrpSpPr/>
          <p:nvPr/>
        </p:nvGrpSpPr>
        <p:grpSpPr>
          <a:xfrm>
            <a:off x="3534365" y="1505857"/>
            <a:ext cx="3547089" cy="1103532"/>
            <a:chOff x="3629547" y="1912884"/>
            <a:chExt cx="3014438" cy="937819"/>
          </a:xfrm>
        </p:grpSpPr>
        <p:sp>
          <p:nvSpPr>
            <p:cNvPr id="419" name="Google Shape;419;p36"/>
            <p:cNvSpPr/>
            <p:nvPr/>
          </p:nvSpPr>
          <p:spPr>
            <a:xfrm rot="-5400000">
              <a:off x="3566405" y="1976026"/>
              <a:ext cx="937819" cy="811536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6"/>
            <p:cNvSpPr/>
            <p:nvPr/>
          </p:nvSpPr>
          <p:spPr>
            <a:xfrm rot="-5400000">
              <a:off x="3659659" y="2056725"/>
              <a:ext cx="751318" cy="650139"/>
            </a:xfrm>
            <a:custGeom>
              <a:rect b="b" l="l" r="r" t="t"/>
              <a:pathLst>
                <a:path extrusionOk="0" h="8508" w="9834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1" name="Google Shape;421;p36"/>
            <p:cNvCxnSpPr/>
            <p:nvPr/>
          </p:nvCxnSpPr>
          <p:spPr>
            <a:xfrm>
              <a:off x="4441085" y="2146375"/>
              <a:ext cx="2202900" cy="298500"/>
            </a:xfrm>
            <a:prstGeom prst="bentConnector3">
              <a:avLst>
                <a:gd fmla="val 100054" name="adj1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22" name="Google Shape;422;p36"/>
          <p:cNvGrpSpPr/>
          <p:nvPr/>
        </p:nvGrpSpPr>
        <p:grpSpPr>
          <a:xfrm>
            <a:off x="3831508" y="3674326"/>
            <a:ext cx="373886" cy="339608"/>
            <a:chOff x="5049725" y="2027900"/>
            <a:chExt cx="481750" cy="481850"/>
          </a:xfrm>
        </p:grpSpPr>
        <p:sp>
          <p:nvSpPr>
            <p:cNvPr id="423" name="Google Shape;423;p36"/>
            <p:cNvSpPr/>
            <p:nvPr/>
          </p:nvSpPr>
          <p:spPr>
            <a:xfrm>
              <a:off x="5191775" y="2394925"/>
              <a:ext cx="197625" cy="114825"/>
            </a:xfrm>
            <a:custGeom>
              <a:rect b="b" l="l" r="r" t="t"/>
              <a:pathLst>
                <a:path extrusionOk="0" h="4593" w="7905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4" name="Google Shape;424;p36"/>
            <p:cNvSpPr/>
            <p:nvPr/>
          </p:nvSpPr>
          <p:spPr>
            <a:xfrm>
              <a:off x="5113625" y="2027900"/>
              <a:ext cx="347300" cy="338825"/>
            </a:xfrm>
            <a:custGeom>
              <a:rect b="b" l="l" r="r" t="t"/>
              <a:pathLst>
                <a:path extrusionOk="0" h="13553" w="13892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5049725" y="2197300"/>
              <a:ext cx="56400" cy="28275"/>
            </a:xfrm>
            <a:custGeom>
              <a:rect b="b" l="l" r="r" t="t"/>
              <a:pathLst>
                <a:path extrusionOk="0" h="1131" w="2256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5052575" y="2102800"/>
              <a:ext cx="50850" cy="48075"/>
            </a:xfrm>
            <a:custGeom>
              <a:rect b="b" l="l" r="r" t="t"/>
              <a:pathLst>
                <a:path extrusionOk="0" h="1923" w="2034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" name="Google Shape;427;p36"/>
            <p:cNvSpPr/>
            <p:nvPr/>
          </p:nvSpPr>
          <p:spPr>
            <a:xfrm>
              <a:off x="5052575" y="2272175"/>
              <a:ext cx="50700" cy="47900"/>
            </a:xfrm>
            <a:custGeom>
              <a:rect b="b" l="l" r="r" t="t"/>
              <a:pathLst>
                <a:path extrusionOk="0" h="1916" w="2028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8" name="Google Shape;428;p36"/>
            <p:cNvSpPr/>
            <p:nvPr/>
          </p:nvSpPr>
          <p:spPr>
            <a:xfrm>
              <a:off x="5475050" y="2197300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5477925" y="2102800"/>
              <a:ext cx="50675" cy="47900"/>
            </a:xfrm>
            <a:custGeom>
              <a:rect b="b" l="l" r="r" t="t"/>
              <a:pathLst>
                <a:path extrusionOk="0" h="1916" w="2027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5477775" y="2272000"/>
              <a:ext cx="50825" cy="48075"/>
            </a:xfrm>
            <a:custGeom>
              <a:rect b="b" l="l" r="r" t="t"/>
              <a:pathLst>
                <a:path extrusionOk="0" h="1923" w="2033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31" name="Google Shape;431;p36"/>
          <p:cNvSpPr/>
          <p:nvPr/>
        </p:nvSpPr>
        <p:spPr>
          <a:xfrm>
            <a:off x="3843295" y="1908685"/>
            <a:ext cx="350302" cy="273136"/>
          </a:xfrm>
          <a:custGeom>
            <a:rect b="b" l="l" r="r" t="t"/>
            <a:pathLst>
              <a:path extrusionOk="0" h="9925" w="12729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2847896" y="2761953"/>
            <a:ext cx="204639" cy="69378"/>
          </a:xfrm>
          <a:custGeom>
            <a:rect b="b" l="l" r="r" t="t"/>
            <a:pathLst>
              <a:path extrusionOk="0" h="2521" w="7436">
                <a:moveTo>
                  <a:pt x="5356" y="851"/>
                </a:moveTo>
                <a:cubicBezTo>
                  <a:pt x="5577" y="851"/>
                  <a:pt x="5734" y="1040"/>
                  <a:pt x="5734" y="1261"/>
                </a:cubicBezTo>
                <a:lnTo>
                  <a:pt x="5734" y="1702"/>
                </a:lnTo>
                <a:lnTo>
                  <a:pt x="1607" y="1702"/>
                </a:lnTo>
                <a:lnTo>
                  <a:pt x="1607" y="1261"/>
                </a:lnTo>
                <a:cubicBezTo>
                  <a:pt x="1607" y="1040"/>
                  <a:pt x="1796" y="851"/>
                  <a:pt x="2048" y="851"/>
                </a:cubicBezTo>
                <a:close/>
                <a:moveTo>
                  <a:pt x="2048" y="1"/>
                </a:moveTo>
                <a:cubicBezTo>
                  <a:pt x="1355" y="1"/>
                  <a:pt x="788" y="568"/>
                  <a:pt x="788" y="1261"/>
                </a:cubicBezTo>
                <a:lnTo>
                  <a:pt x="788" y="1702"/>
                </a:lnTo>
                <a:lnTo>
                  <a:pt x="378" y="1702"/>
                </a:lnTo>
                <a:cubicBezTo>
                  <a:pt x="158" y="1702"/>
                  <a:pt x="0" y="1891"/>
                  <a:pt x="0" y="2111"/>
                </a:cubicBezTo>
                <a:cubicBezTo>
                  <a:pt x="0" y="2332"/>
                  <a:pt x="189" y="2521"/>
                  <a:pt x="378" y="2521"/>
                </a:cubicBezTo>
                <a:lnTo>
                  <a:pt x="6995" y="2521"/>
                </a:lnTo>
                <a:cubicBezTo>
                  <a:pt x="7247" y="2521"/>
                  <a:pt x="7436" y="2332"/>
                  <a:pt x="7436" y="2111"/>
                </a:cubicBezTo>
                <a:cubicBezTo>
                  <a:pt x="7404" y="1891"/>
                  <a:pt x="7184" y="1702"/>
                  <a:pt x="6963" y="1702"/>
                </a:cubicBezTo>
                <a:lnTo>
                  <a:pt x="6553" y="1702"/>
                </a:lnTo>
                <a:lnTo>
                  <a:pt x="6553" y="1261"/>
                </a:lnTo>
                <a:cubicBezTo>
                  <a:pt x="6553" y="599"/>
                  <a:pt x="6018" y="1"/>
                  <a:pt x="535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362828" y="2775156"/>
            <a:ext cx="348568" cy="351458"/>
            <a:chOff x="-61782550" y="2664925"/>
            <a:chExt cx="316650" cy="319275"/>
          </a:xfrm>
        </p:grpSpPr>
        <p:sp>
          <p:nvSpPr>
            <p:cNvPr id="434" name="Google Shape;434;p36"/>
            <p:cNvSpPr/>
            <p:nvPr/>
          </p:nvSpPr>
          <p:spPr>
            <a:xfrm>
              <a:off x="-61782550" y="2664925"/>
              <a:ext cx="316650" cy="319275"/>
            </a:xfrm>
            <a:custGeom>
              <a:rect b="b" l="l" r="r" t="t"/>
              <a:pathLst>
                <a:path extrusionOk="0" h="12771" w="12666">
                  <a:moveTo>
                    <a:pt x="10208" y="851"/>
                  </a:moveTo>
                  <a:cubicBezTo>
                    <a:pt x="10366" y="1670"/>
                    <a:pt x="10996" y="2300"/>
                    <a:pt x="11815" y="2457"/>
                  </a:cubicBezTo>
                  <a:lnTo>
                    <a:pt x="11815" y="6679"/>
                  </a:lnTo>
                  <a:lnTo>
                    <a:pt x="11783" y="6679"/>
                  </a:lnTo>
                  <a:cubicBezTo>
                    <a:pt x="10964" y="6837"/>
                    <a:pt x="10334" y="7467"/>
                    <a:pt x="10177" y="8286"/>
                  </a:cubicBezTo>
                  <a:lnTo>
                    <a:pt x="9011" y="8286"/>
                  </a:lnTo>
                  <a:cubicBezTo>
                    <a:pt x="9105" y="8002"/>
                    <a:pt x="9168" y="7719"/>
                    <a:pt x="9168" y="7467"/>
                  </a:cubicBezTo>
                  <a:cubicBezTo>
                    <a:pt x="9168" y="6081"/>
                    <a:pt x="8066" y="4978"/>
                    <a:pt x="6711" y="4978"/>
                  </a:cubicBezTo>
                  <a:cubicBezTo>
                    <a:pt x="5325" y="4978"/>
                    <a:pt x="4222" y="6081"/>
                    <a:pt x="4222" y="7467"/>
                  </a:cubicBezTo>
                  <a:cubicBezTo>
                    <a:pt x="4222" y="7719"/>
                    <a:pt x="4254" y="8002"/>
                    <a:pt x="4380" y="8286"/>
                  </a:cubicBezTo>
                  <a:lnTo>
                    <a:pt x="2395" y="8286"/>
                  </a:lnTo>
                  <a:cubicBezTo>
                    <a:pt x="2237" y="7467"/>
                    <a:pt x="1607" y="6837"/>
                    <a:pt x="788" y="6679"/>
                  </a:cubicBezTo>
                  <a:lnTo>
                    <a:pt x="788" y="2457"/>
                  </a:lnTo>
                  <a:cubicBezTo>
                    <a:pt x="1607" y="2300"/>
                    <a:pt x="2237" y="1670"/>
                    <a:pt x="2395" y="851"/>
                  </a:cubicBezTo>
                  <a:close/>
                  <a:moveTo>
                    <a:pt x="6711" y="5797"/>
                  </a:moveTo>
                  <a:cubicBezTo>
                    <a:pt x="7593" y="5797"/>
                    <a:pt x="8349" y="6553"/>
                    <a:pt x="8349" y="7467"/>
                  </a:cubicBezTo>
                  <a:cubicBezTo>
                    <a:pt x="8349" y="8349"/>
                    <a:pt x="7593" y="9105"/>
                    <a:pt x="6711" y="9105"/>
                  </a:cubicBezTo>
                  <a:cubicBezTo>
                    <a:pt x="5797" y="9105"/>
                    <a:pt x="5041" y="8349"/>
                    <a:pt x="5041" y="7467"/>
                  </a:cubicBezTo>
                  <a:cubicBezTo>
                    <a:pt x="5041" y="6553"/>
                    <a:pt x="5797" y="5797"/>
                    <a:pt x="6711" y="5797"/>
                  </a:cubicBezTo>
                  <a:close/>
                  <a:moveTo>
                    <a:pt x="7530" y="9767"/>
                  </a:moveTo>
                  <a:lnTo>
                    <a:pt x="7530" y="11468"/>
                  </a:lnTo>
                  <a:lnTo>
                    <a:pt x="6932" y="11090"/>
                  </a:lnTo>
                  <a:cubicBezTo>
                    <a:pt x="6853" y="11043"/>
                    <a:pt x="6774" y="11019"/>
                    <a:pt x="6695" y="11019"/>
                  </a:cubicBezTo>
                  <a:cubicBezTo>
                    <a:pt x="6616" y="11019"/>
                    <a:pt x="6538" y="11043"/>
                    <a:pt x="6459" y="11090"/>
                  </a:cubicBezTo>
                  <a:lnTo>
                    <a:pt x="5860" y="11468"/>
                  </a:lnTo>
                  <a:lnTo>
                    <a:pt x="5860" y="9767"/>
                  </a:lnTo>
                  <a:cubicBezTo>
                    <a:pt x="6144" y="9861"/>
                    <a:pt x="6427" y="9924"/>
                    <a:pt x="6711" y="9924"/>
                  </a:cubicBezTo>
                  <a:cubicBezTo>
                    <a:pt x="6995" y="9924"/>
                    <a:pt x="7247" y="9893"/>
                    <a:pt x="7530" y="9767"/>
                  </a:cubicBezTo>
                  <a:close/>
                  <a:moveTo>
                    <a:pt x="2048" y="0"/>
                  </a:moveTo>
                  <a:cubicBezTo>
                    <a:pt x="1828" y="0"/>
                    <a:pt x="1670" y="221"/>
                    <a:pt x="1670" y="441"/>
                  </a:cubicBezTo>
                  <a:cubicBezTo>
                    <a:pt x="1670" y="1103"/>
                    <a:pt x="1103" y="1670"/>
                    <a:pt x="410" y="1670"/>
                  </a:cubicBezTo>
                  <a:cubicBezTo>
                    <a:pt x="158" y="1670"/>
                    <a:pt x="0" y="1859"/>
                    <a:pt x="0" y="2111"/>
                  </a:cubicBezTo>
                  <a:lnTo>
                    <a:pt x="0" y="7057"/>
                  </a:lnTo>
                  <a:cubicBezTo>
                    <a:pt x="0" y="7278"/>
                    <a:pt x="189" y="7498"/>
                    <a:pt x="410" y="7498"/>
                  </a:cubicBezTo>
                  <a:cubicBezTo>
                    <a:pt x="1072" y="7498"/>
                    <a:pt x="1670" y="8034"/>
                    <a:pt x="1670" y="8758"/>
                  </a:cubicBezTo>
                  <a:cubicBezTo>
                    <a:pt x="1670" y="8979"/>
                    <a:pt x="1859" y="9136"/>
                    <a:pt x="2048" y="9136"/>
                  </a:cubicBezTo>
                  <a:lnTo>
                    <a:pt x="4884" y="9136"/>
                  </a:lnTo>
                  <a:lnTo>
                    <a:pt x="5073" y="9326"/>
                  </a:lnTo>
                  <a:lnTo>
                    <a:pt x="5073" y="12318"/>
                  </a:lnTo>
                  <a:cubicBezTo>
                    <a:pt x="5073" y="12562"/>
                    <a:pt x="5298" y="12749"/>
                    <a:pt x="5517" y="12749"/>
                  </a:cubicBezTo>
                  <a:cubicBezTo>
                    <a:pt x="5581" y="12749"/>
                    <a:pt x="5645" y="12732"/>
                    <a:pt x="5703" y="12697"/>
                  </a:cubicBezTo>
                  <a:lnTo>
                    <a:pt x="6743" y="12003"/>
                  </a:lnTo>
                  <a:lnTo>
                    <a:pt x="7782" y="12697"/>
                  </a:lnTo>
                  <a:cubicBezTo>
                    <a:pt x="7850" y="12747"/>
                    <a:pt x="7926" y="12771"/>
                    <a:pt x="8002" y="12771"/>
                  </a:cubicBezTo>
                  <a:cubicBezTo>
                    <a:pt x="8210" y="12771"/>
                    <a:pt x="8412" y="12595"/>
                    <a:pt x="8412" y="12318"/>
                  </a:cubicBezTo>
                  <a:lnTo>
                    <a:pt x="8412" y="9262"/>
                  </a:lnTo>
                  <a:lnTo>
                    <a:pt x="8601" y="9073"/>
                  </a:lnTo>
                  <a:lnTo>
                    <a:pt x="10618" y="9073"/>
                  </a:lnTo>
                  <a:cubicBezTo>
                    <a:pt x="10838" y="9073"/>
                    <a:pt x="10996" y="8884"/>
                    <a:pt x="10996" y="8664"/>
                  </a:cubicBezTo>
                  <a:cubicBezTo>
                    <a:pt x="10996" y="8002"/>
                    <a:pt x="11563" y="7404"/>
                    <a:pt x="12224" y="7404"/>
                  </a:cubicBezTo>
                  <a:cubicBezTo>
                    <a:pt x="12445" y="7404"/>
                    <a:pt x="12665" y="7215"/>
                    <a:pt x="12665" y="6994"/>
                  </a:cubicBezTo>
                  <a:lnTo>
                    <a:pt x="12665" y="2016"/>
                  </a:lnTo>
                  <a:cubicBezTo>
                    <a:pt x="12602" y="1827"/>
                    <a:pt x="12445" y="1670"/>
                    <a:pt x="12224" y="1670"/>
                  </a:cubicBezTo>
                  <a:cubicBezTo>
                    <a:pt x="11531" y="1670"/>
                    <a:pt x="10996" y="1103"/>
                    <a:pt x="10996" y="441"/>
                  </a:cubicBezTo>
                  <a:cubicBezTo>
                    <a:pt x="10996" y="221"/>
                    <a:pt x="10807" y="0"/>
                    <a:pt x="10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-61701425" y="2705875"/>
              <a:ext cx="151250" cy="21275"/>
            </a:xfrm>
            <a:custGeom>
              <a:rect b="b" l="l" r="r" t="t"/>
              <a:pathLst>
                <a:path extrusionOk="0" h="851" w="605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5671" y="851"/>
                  </a:lnTo>
                  <a:cubicBezTo>
                    <a:pt x="5892" y="851"/>
                    <a:pt x="6049" y="662"/>
                    <a:pt x="6049" y="410"/>
                  </a:cubicBezTo>
                  <a:cubicBezTo>
                    <a:pt x="6049" y="189"/>
                    <a:pt x="5860" y="0"/>
                    <a:pt x="5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-61742375" y="2747625"/>
              <a:ext cx="233925" cy="22075"/>
            </a:xfrm>
            <a:custGeom>
              <a:rect b="b" l="l" r="r" t="t"/>
              <a:pathLst>
                <a:path extrusionOk="0" h="883" w="9357">
                  <a:moveTo>
                    <a:pt x="410" y="0"/>
                  </a:moveTo>
                  <a:cubicBezTo>
                    <a:pt x="158" y="0"/>
                    <a:pt x="0" y="221"/>
                    <a:pt x="0" y="441"/>
                  </a:cubicBezTo>
                  <a:cubicBezTo>
                    <a:pt x="0" y="693"/>
                    <a:pt x="221" y="882"/>
                    <a:pt x="410" y="882"/>
                  </a:cubicBezTo>
                  <a:lnTo>
                    <a:pt x="8948" y="882"/>
                  </a:lnTo>
                  <a:cubicBezTo>
                    <a:pt x="9200" y="882"/>
                    <a:pt x="9357" y="693"/>
                    <a:pt x="9357" y="441"/>
                  </a:cubicBezTo>
                  <a:cubicBezTo>
                    <a:pt x="9357" y="221"/>
                    <a:pt x="9137" y="0"/>
                    <a:pt x="89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7" name="Google Shape;4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7"/>
          <p:cNvSpPr txBox="1"/>
          <p:nvPr>
            <p:ph type="ctrTitle"/>
          </p:nvPr>
        </p:nvSpPr>
        <p:spPr>
          <a:xfrm flipH="1">
            <a:off x="2137750" y="1400775"/>
            <a:ext cx="4539300" cy="12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C</a:t>
            </a:r>
            <a:r>
              <a:rPr lang="es" sz="3200"/>
              <a:t>ONTATTO CON IL SERVER WEB</a:t>
            </a:r>
            <a:endParaRPr sz="3200"/>
          </a:p>
        </p:txBody>
      </p:sp>
      <p:sp>
        <p:nvSpPr>
          <p:cNvPr id="444" name="Google Shape;444;p37"/>
          <p:cNvSpPr txBox="1"/>
          <p:nvPr>
            <p:ph idx="1" type="subTitle"/>
          </p:nvPr>
        </p:nvSpPr>
        <p:spPr>
          <a:xfrm>
            <a:off x="1397425" y="2809300"/>
            <a:ext cx="3012600" cy="17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s"/>
              <a:t>E’ possibile inviare richieste al server (e ricevere le relative risposte) tramite il comando:</a:t>
            </a:r>
            <a:endParaRPr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 nc </a:t>
            </a:r>
            <a:r>
              <a:rPr lang="es"/>
              <a:t>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s"/>
              <a:t>Utilizziamo</a:t>
            </a:r>
            <a:r>
              <a:rPr lang="es"/>
              <a:t> il manuale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man nc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7"/>
          <p:cNvSpPr/>
          <p:nvPr/>
        </p:nvSpPr>
        <p:spPr>
          <a:xfrm>
            <a:off x="1607500" y="2032475"/>
            <a:ext cx="429689" cy="416389"/>
          </a:xfrm>
          <a:custGeom>
            <a:rect b="b" l="l" r="r" t="t"/>
            <a:pathLst>
              <a:path extrusionOk="0" h="11721" w="11816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8"/>
          <p:cNvSpPr txBox="1"/>
          <p:nvPr>
            <p:ph type="ctrTitle"/>
          </p:nvPr>
        </p:nvSpPr>
        <p:spPr>
          <a:xfrm flipH="1">
            <a:off x="986675" y="500825"/>
            <a:ext cx="56103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C</a:t>
            </a:r>
            <a:r>
              <a:rPr lang="es" sz="3200"/>
              <a:t>ONTATTO CON IL SERVER WEB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453" name="Google Shape;453;p38"/>
          <p:cNvSpPr txBox="1"/>
          <p:nvPr/>
        </p:nvSpPr>
        <p:spPr>
          <a:xfrm>
            <a:off x="2236200" y="1989675"/>
            <a:ext cx="4671600" cy="19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Quale </a:t>
            </a:r>
            <a:r>
              <a:rPr b="1" lang="es" sz="12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porta </a:t>
            </a: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 quale </a:t>
            </a:r>
            <a:r>
              <a:rPr b="1" lang="es" sz="12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IP </a:t>
            </a: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usare?</a:t>
            </a: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➔"/>
            </a:pP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L’hostname da usare è uno qualunque su cui ascolta il server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➔"/>
            </a:pP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Dal precedente output di netstat si evince che thttpd ascolta su tutte le interfacce di rete (: : :)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➔"/>
            </a:pP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l’IP è </a:t>
            </a: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127.0.0.1 (localhost) 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➔"/>
            </a:pP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 porta ovviamente è la 1616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4" name="Google Shape;454;p38"/>
          <p:cNvSpPr txBox="1"/>
          <p:nvPr/>
        </p:nvSpPr>
        <p:spPr>
          <a:xfrm>
            <a:off x="3831450" y="3976275"/>
            <a:ext cx="14811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nc localhost 1616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55" name="Google Shape;455;p38"/>
          <p:cNvSpPr/>
          <p:nvPr/>
        </p:nvSpPr>
        <p:spPr>
          <a:xfrm>
            <a:off x="464500" y="737075"/>
            <a:ext cx="429689" cy="416389"/>
          </a:xfrm>
          <a:custGeom>
            <a:rect b="b" l="l" r="r" t="t"/>
            <a:pathLst>
              <a:path extrusionOk="0" h="11721" w="11816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 txBox="1"/>
          <p:nvPr>
            <p:ph type="ctrTitle"/>
          </p:nvPr>
        </p:nvSpPr>
        <p:spPr>
          <a:xfrm flipH="1">
            <a:off x="435375" y="5154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RISULTATO</a:t>
            </a:r>
            <a:endParaRPr/>
          </a:p>
        </p:txBody>
      </p:sp>
      <p:sp>
        <p:nvSpPr>
          <p:cNvPr id="463" name="Google Shape;463;p39"/>
          <p:cNvSpPr txBox="1"/>
          <p:nvPr/>
        </p:nvSpPr>
        <p:spPr>
          <a:xfrm>
            <a:off x="1291350" y="1108975"/>
            <a:ext cx="15540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64" name="Google Shape;464;p39"/>
          <p:cNvPicPr preferRelativeResize="0"/>
          <p:nvPr/>
        </p:nvPicPr>
        <p:blipFill rotWithShape="1">
          <a:blip r:embed="rId3">
            <a:alphaModFix/>
          </a:blip>
          <a:srcRect b="63726" l="0" r="0" t="7978"/>
          <a:stretch/>
        </p:blipFill>
        <p:spPr>
          <a:xfrm>
            <a:off x="1888475" y="2520550"/>
            <a:ext cx="5367049" cy="1033576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400000" dist="142875">
              <a:srgbClr val="000000">
                <a:alpha val="50000"/>
              </a:srgbClr>
            </a:outerShdw>
          </a:effectLst>
        </p:spPr>
      </p:pic>
      <p:sp>
        <p:nvSpPr>
          <p:cNvPr id="465" name="Google Shape;465;p39"/>
          <p:cNvSpPr txBox="1"/>
          <p:nvPr/>
        </p:nvSpPr>
        <p:spPr>
          <a:xfrm>
            <a:off x="2710950" y="1415275"/>
            <a:ext cx="37221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L’accesso è proibito, ma scopriamo che 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server è effettivamente </a:t>
            </a:r>
            <a:r>
              <a:rPr b="1" lang="es" sz="12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thttpd</a:t>
            </a:r>
            <a:endParaRPr b="1" sz="12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466" name="Google Shape;466;p39"/>
          <p:cNvGrpSpPr/>
          <p:nvPr/>
        </p:nvGrpSpPr>
        <p:grpSpPr>
          <a:xfrm>
            <a:off x="505690" y="742962"/>
            <a:ext cx="321621" cy="291081"/>
            <a:chOff x="-60988625" y="2310475"/>
            <a:chExt cx="316650" cy="311150"/>
          </a:xfrm>
        </p:grpSpPr>
        <p:sp>
          <p:nvSpPr>
            <p:cNvPr id="467" name="Google Shape;467;p39"/>
            <p:cNvSpPr/>
            <p:nvPr/>
          </p:nvSpPr>
          <p:spPr>
            <a:xfrm>
              <a:off x="-60988625" y="2310475"/>
              <a:ext cx="311125" cy="311150"/>
            </a:xfrm>
            <a:custGeom>
              <a:rect b="b" l="l" r="r" t="t"/>
              <a:pathLst>
                <a:path extrusionOk="0" h="12446" w="12445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-60947675" y="2353025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-60947675" y="2415250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-60947675" y="2475875"/>
              <a:ext cx="145725" cy="22100"/>
            </a:xfrm>
            <a:custGeom>
              <a:rect b="b" l="l" r="r" t="t"/>
              <a:pathLst>
                <a:path extrusionOk="0" h="884" w="5829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-60947675" y="2538100"/>
              <a:ext cx="145725" cy="22075"/>
            </a:xfrm>
            <a:custGeom>
              <a:rect b="b" l="l" r="r" t="t"/>
              <a:pathLst>
                <a:path extrusionOk="0" h="883" w="5829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-60740525" y="2312050"/>
              <a:ext cx="68550" cy="233950"/>
            </a:xfrm>
            <a:custGeom>
              <a:rect b="b" l="l" r="r" t="t"/>
              <a:pathLst>
                <a:path extrusionOk="0" h="9358" w="2742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3" name="Google Shape;47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0"/>
          <p:cNvSpPr txBox="1"/>
          <p:nvPr>
            <p:ph idx="1" type="subTitle"/>
          </p:nvPr>
        </p:nvSpPr>
        <p:spPr>
          <a:xfrm>
            <a:off x="4837600" y="1576975"/>
            <a:ext cx="2747100" cy="19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Analizziamo lo script PERL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Albero di attacco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Come sfruttare la vulnerabilità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Creazione EXPLOIT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Mettiamoci in ascolto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Iniezione remota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Problemi con l’iniezione remota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URL Encoding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Input corretto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Albero di attacco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Risultato</a:t>
            </a:r>
            <a:endParaRPr/>
          </a:p>
        </p:txBody>
      </p:sp>
      <p:sp>
        <p:nvSpPr>
          <p:cNvPr id="480" name="Google Shape;480;p40"/>
          <p:cNvSpPr txBox="1"/>
          <p:nvPr>
            <p:ph type="ctrTitle"/>
          </p:nvPr>
        </p:nvSpPr>
        <p:spPr>
          <a:xfrm flipH="1">
            <a:off x="277300" y="2236500"/>
            <a:ext cx="40344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SOLUZIONE</a:t>
            </a:r>
            <a:endParaRPr/>
          </a:p>
        </p:txBody>
      </p:sp>
      <p:pic>
        <p:nvPicPr>
          <p:cNvPr id="481" name="Google Shape;4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1"/>
          <p:cNvSpPr txBox="1"/>
          <p:nvPr>
            <p:ph type="ctrTitle"/>
          </p:nvPr>
        </p:nvSpPr>
        <p:spPr>
          <a:xfrm flipH="1">
            <a:off x="374550" y="1905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ALBERO DI ATTACCO</a:t>
            </a:r>
            <a:endParaRPr/>
          </a:p>
        </p:txBody>
      </p:sp>
      <p:sp>
        <p:nvSpPr>
          <p:cNvPr id="488" name="Google Shape;488;p41"/>
          <p:cNvSpPr/>
          <p:nvPr/>
        </p:nvSpPr>
        <p:spPr>
          <a:xfrm>
            <a:off x="3410600" y="1113175"/>
            <a:ext cx="1875000" cy="342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FLAG</a:t>
            </a:r>
            <a:endParaRPr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89" name="Google Shape;489;p41"/>
          <p:cNvSpPr/>
          <p:nvPr/>
        </p:nvSpPr>
        <p:spPr>
          <a:xfrm>
            <a:off x="6184175" y="2955288"/>
            <a:ext cx="1875000" cy="34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Esecuzione di </a:t>
            </a:r>
            <a:r>
              <a:rPr b="1"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/bin/getflag</a:t>
            </a:r>
            <a:endParaRPr b="1" sz="11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0" name="Google Shape;490;p41"/>
          <p:cNvSpPr txBox="1"/>
          <p:nvPr/>
        </p:nvSpPr>
        <p:spPr>
          <a:xfrm>
            <a:off x="5431175" y="2427763"/>
            <a:ext cx="489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AND</a:t>
            </a:r>
            <a:endParaRPr sz="13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91" name="Google Shape;491;p41"/>
          <p:cNvSpPr/>
          <p:nvPr/>
        </p:nvSpPr>
        <p:spPr>
          <a:xfrm>
            <a:off x="4450300" y="3760700"/>
            <a:ext cx="1875000" cy="34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Iniezione Remota</a:t>
            </a:r>
            <a:endParaRPr b="1" sz="11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2" name="Google Shape;492;p41"/>
          <p:cNvSpPr/>
          <p:nvPr/>
        </p:nvSpPr>
        <p:spPr>
          <a:xfrm>
            <a:off x="4348175" y="1877013"/>
            <a:ext cx="2590800" cy="444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Esecuzione indiretta di </a:t>
            </a:r>
            <a:r>
              <a:rPr b="1" lang="es" sz="1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/bin/getflag</a:t>
            </a:r>
            <a:r>
              <a:rPr lang="es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come utente </a:t>
            </a:r>
            <a:r>
              <a:rPr b="1" lang="es" sz="1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Flag16</a:t>
            </a:r>
            <a:endParaRPr b="1" sz="13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93" name="Google Shape;493;p41"/>
          <p:cNvCxnSpPr>
            <a:stCxn id="492" idx="0"/>
            <a:endCxn id="488" idx="2"/>
          </p:cNvCxnSpPr>
          <p:nvPr/>
        </p:nvCxnSpPr>
        <p:spPr>
          <a:xfrm rot="10800000">
            <a:off x="4348175" y="1456113"/>
            <a:ext cx="1295400" cy="4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41"/>
          <p:cNvCxnSpPr>
            <a:stCxn id="495" idx="0"/>
            <a:endCxn id="492" idx="2"/>
          </p:cNvCxnSpPr>
          <p:nvPr/>
        </p:nvCxnSpPr>
        <p:spPr>
          <a:xfrm flipH="1" rot="10800000">
            <a:off x="4493663" y="2321388"/>
            <a:ext cx="1149900" cy="63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41"/>
          <p:cNvCxnSpPr>
            <a:stCxn id="489" idx="0"/>
            <a:endCxn id="492" idx="2"/>
          </p:cNvCxnSpPr>
          <p:nvPr/>
        </p:nvCxnSpPr>
        <p:spPr>
          <a:xfrm rot="10800000">
            <a:off x="5643575" y="2321388"/>
            <a:ext cx="1478100" cy="63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7" name="Google Shape;497;p41"/>
          <p:cNvSpPr/>
          <p:nvPr/>
        </p:nvSpPr>
        <p:spPr>
          <a:xfrm>
            <a:off x="2407775" y="4566100"/>
            <a:ext cx="1875000" cy="34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Contatto server </a:t>
            </a:r>
            <a:endParaRPr sz="11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nc localhost 1616</a:t>
            </a:r>
            <a:endParaRPr sz="11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98" name="Google Shape;498;p41"/>
          <p:cNvCxnSpPr>
            <a:stCxn id="491" idx="0"/>
            <a:endCxn id="489" idx="2"/>
          </p:cNvCxnSpPr>
          <p:nvPr/>
        </p:nvCxnSpPr>
        <p:spPr>
          <a:xfrm flipH="1" rot="10800000">
            <a:off x="5387800" y="3298100"/>
            <a:ext cx="1734000" cy="46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41"/>
          <p:cNvCxnSpPr>
            <a:stCxn id="497" idx="0"/>
            <a:endCxn id="491" idx="2"/>
          </p:cNvCxnSpPr>
          <p:nvPr/>
        </p:nvCxnSpPr>
        <p:spPr>
          <a:xfrm flipH="1" rot="10800000">
            <a:off x="3345275" y="4103500"/>
            <a:ext cx="2042400" cy="46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0" name="Google Shape;500;p41"/>
          <p:cNvSpPr/>
          <p:nvPr/>
        </p:nvSpPr>
        <p:spPr>
          <a:xfrm>
            <a:off x="182375" y="1429900"/>
            <a:ext cx="2050200" cy="14082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Attacchi </a:t>
            </a:r>
            <a:endParaRPr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impraticabili</a:t>
            </a:r>
            <a:endParaRPr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501" name="Google Shape;501;p41"/>
          <p:cNvCxnSpPr>
            <a:stCxn id="500" idx="0"/>
            <a:endCxn id="488" idx="1"/>
          </p:cNvCxnSpPr>
          <p:nvPr/>
        </p:nvCxnSpPr>
        <p:spPr>
          <a:xfrm flipH="1" rot="10800000">
            <a:off x="1207475" y="1284700"/>
            <a:ext cx="2203200" cy="1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41"/>
          <p:cNvSpPr/>
          <p:nvPr/>
        </p:nvSpPr>
        <p:spPr>
          <a:xfrm>
            <a:off x="251450" y="2202375"/>
            <a:ext cx="313800" cy="2847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I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503" name="Google Shape;503;p41"/>
          <p:cNvSpPr/>
          <p:nvPr/>
        </p:nvSpPr>
        <p:spPr>
          <a:xfrm>
            <a:off x="3361450" y="2770675"/>
            <a:ext cx="313800" cy="2847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P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495" name="Google Shape;495;p41"/>
          <p:cNvSpPr/>
          <p:nvPr/>
        </p:nvSpPr>
        <p:spPr>
          <a:xfrm>
            <a:off x="3556163" y="2955288"/>
            <a:ext cx="1875000" cy="34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Login come utente </a:t>
            </a:r>
            <a:r>
              <a:rPr b="1"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level16</a:t>
            </a:r>
            <a:endParaRPr b="1" sz="11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4" name="Google Shape;504;p41"/>
          <p:cNvSpPr/>
          <p:nvPr/>
        </p:nvSpPr>
        <p:spPr>
          <a:xfrm>
            <a:off x="1425175" y="3918550"/>
            <a:ext cx="313800" cy="2847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I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505" name="Google Shape;505;p41"/>
          <p:cNvSpPr/>
          <p:nvPr/>
        </p:nvSpPr>
        <p:spPr>
          <a:xfrm>
            <a:off x="1625038" y="2770675"/>
            <a:ext cx="2050200" cy="14082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Esecuzione diretta di </a:t>
            </a:r>
            <a:r>
              <a:rPr b="1" lang="es" sz="1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/bin/getflag</a:t>
            </a:r>
            <a:r>
              <a:rPr lang="es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endParaRPr b="1" sz="13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506" name="Google Shape;506;p41"/>
          <p:cNvCxnSpPr>
            <a:stCxn id="505" idx="0"/>
            <a:endCxn id="488" idx="1"/>
          </p:cNvCxnSpPr>
          <p:nvPr/>
        </p:nvCxnSpPr>
        <p:spPr>
          <a:xfrm flipH="1" rot="10800000">
            <a:off x="2650138" y="1284775"/>
            <a:ext cx="760500" cy="14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7" name="Google Shape;507;p41"/>
          <p:cNvSpPr/>
          <p:nvPr/>
        </p:nvSpPr>
        <p:spPr>
          <a:xfrm>
            <a:off x="4979375" y="4566100"/>
            <a:ext cx="2142300" cy="34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Invio richiesta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8" name="Google Shape;508;p41"/>
          <p:cNvSpPr/>
          <p:nvPr/>
        </p:nvSpPr>
        <p:spPr>
          <a:xfrm>
            <a:off x="7739650" y="3724875"/>
            <a:ext cx="1149900" cy="8049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Iniezione locale</a:t>
            </a:r>
            <a:endParaRPr b="1" sz="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509" name="Google Shape;509;p41"/>
          <p:cNvCxnSpPr>
            <a:stCxn id="507" idx="0"/>
            <a:endCxn id="491" idx="2"/>
          </p:cNvCxnSpPr>
          <p:nvPr/>
        </p:nvCxnSpPr>
        <p:spPr>
          <a:xfrm rot="10800000">
            <a:off x="5387825" y="4103500"/>
            <a:ext cx="662700" cy="46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41"/>
          <p:cNvCxnSpPr>
            <a:stCxn id="508" idx="0"/>
            <a:endCxn id="489" idx="2"/>
          </p:cNvCxnSpPr>
          <p:nvPr/>
        </p:nvCxnSpPr>
        <p:spPr>
          <a:xfrm rot="10800000">
            <a:off x="7121800" y="3298275"/>
            <a:ext cx="1192800" cy="42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41"/>
          <p:cNvSpPr/>
          <p:nvPr/>
        </p:nvSpPr>
        <p:spPr>
          <a:xfrm>
            <a:off x="8705175" y="4153900"/>
            <a:ext cx="313800" cy="2847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I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512" name="Google Shape;512;p41"/>
          <p:cNvSpPr/>
          <p:nvPr/>
        </p:nvSpPr>
        <p:spPr>
          <a:xfrm>
            <a:off x="5230900" y="958350"/>
            <a:ext cx="313800" cy="2847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P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513" name="Google Shape;513;p41"/>
          <p:cNvSpPr/>
          <p:nvPr/>
        </p:nvSpPr>
        <p:spPr>
          <a:xfrm>
            <a:off x="6847200" y="2202375"/>
            <a:ext cx="313800" cy="2847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P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514" name="Google Shape;514;p41"/>
          <p:cNvSpPr/>
          <p:nvPr/>
        </p:nvSpPr>
        <p:spPr>
          <a:xfrm>
            <a:off x="8000800" y="2770675"/>
            <a:ext cx="313800" cy="2847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P</a:t>
            </a:r>
            <a:endParaRPr b="1" sz="1200">
              <a:solidFill>
                <a:srgbClr val="FFFFFF"/>
              </a:solidFill>
            </a:endParaRPr>
          </a:p>
        </p:txBody>
      </p:sp>
      <p:pic>
        <p:nvPicPr>
          <p:cNvPr id="515" name="Google Shape;5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175" y="241225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1"/>
          <p:cNvSpPr txBox="1"/>
          <p:nvPr/>
        </p:nvSpPr>
        <p:spPr>
          <a:xfrm>
            <a:off x="5098175" y="4163388"/>
            <a:ext cx="489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AND</a:t>
            </a:r>
            <a:endParaRPr sz="13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17" name="Google Shape;517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2"/>
          <p:cNvSpPr txBox="1"/>
          <p:nvPr>
            <p:ph type="ctrTitle"/>
          </p:nvPr>
        </p:nvSpPr>
        <p:spPr>
          <a:xfrm flipH="1">
            <a:off x="435375" y="5154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ANALIZZIAMO LO SCRIPT PERL</a:t>
            </a:r>
            <a:endParaRPr/>
          </a:p>
        </p:txBody>
      </p:sp>
      <p:sp>
        <p:nvSpPr>
          <p:cNvPr id="523" name="Google Shape;523;p42"/>
          <p:cNvSpPr txBox="1"/>
          <p:nvPr/>
        </p:nvSpPr>
        <p:spPr>
          <a:xfrm>
            <a:off x="1291350" y="1108975"/>
            <a:ext cx="15540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24" name="Google Shape;524;p42"/>
          <p:cNvPicPr preferRelativeResize="0"/>
          <p:nvPr/>
        </p:nvPicPr>
        <p:blipFill rotWithShape="1">
          <a:blip r:embed="rId3">
            <a:alphaModFix/>
          </a:blip>
          <a:srcRect b="0" l="1314" r="1314" t="0"/>
          <a:stretch/>
        </p:blipFill>
        <p:spPr>
          <a:xfrm>
            <a:off x="2958750" y="1171325"/>
            <a:ext cx="3883099" cy="3766401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1800000" dist="95250">
              <a:srgbClr val="000000">
                <a:alpha val="38000"/>
              </a:srgbClr>
            </a:outerShdw>
          </a:effectLst>
        </p:spPr>
      </p:pic>
      <p:pic>
        <p:nvPicPr>
          <p:cNvPr id="525" name="Google Shape;52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4175" y="241225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3"/>
          <p:cNvSpPr txBox="1"/>
          <p:nvPr>
            <p:ph type="ctrTitle"/>
          </p:nvPr>
        </p:nvSpPr>
        <p:spPr>
          <a:xfrm flipH="1">
            <a:off x="2008750" y="1400775"/>
            <a:ext cx="4668300" cy="12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/>
              <a:t>ANALIZZIAMO LO SCRIPT PERL</a:t>
            </a:r>
            <a:endParaRPr sz="2600"/>
          </a:p>
        </p:txBody>
      </p:sp>
      <p:sp>
        <p:nvSpPr>
          <p:cNvPr id="532" name="Google Shape;532;p43"/>
          <p:cNvSpPr txBox="1"/>
          <p:nvPr>
            <p:ph idx="1" type="subTitle"/>
          </p:nvPr>
        </p:nvSpPr>
        <p:spPr>
          <a:xfrm>
            <a:off x="1232975" y="2809300"/>
            <a:ext cx="4165800" cy="2246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Gli elementi interessanti sono principalmente le righe 1</a:t>
            </a:r>
            <a:r>
              <a:rPr lang="es"/>
              <a:t>1</a:t>
            </a:r>
            <a:r>
              <a:rPr lang="es">
                <a:solidFill>
                  <a:srgbClr val="FFFFFF"/>
                </a:solidFill>
              </a:rPr>
              <a:t> e 14.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s">
                <a:solidFill>
                  <a:srgbClr val="FFFFFF"/>
                </a:solidFill>
              </a:rPr>
              <a:t>Nella riga 1</a:t>
            </a:r>
            <a:r>
              <a:rPr lang="es"/>
              <a:t>1</a:t>
            </a:r>
            <a:r>
              <a:rPr lang="es">
                <a:solidFill>
                  <a:srgbClr val="FFFFFF"/>
                </a:solidFill>
              </a:rPr>
              <a:t>, qualsiasi input che forniamo per </a:t>
            </a:r>
            <a:r>
              <a:rPr lang="es"/>
              <a:t>l’</a:t>
            </a:r>
            <a:r>
              <a:rPr lang="es">
                <a:solidFill>
                  <a:srgbClr val="FFFFFF"/>
                </a:solidFill>
              </a:rPr>
              <a:t>username viene trasformato in </a:t>
            </a:r>
            <a:r>
              <a:rPr b="1" lang="es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maiuscolo</a:t>
            </a:r>
            <a:r>
              <a:rPr lang="es">
                <a:solidFill>
                  <a:srgbClr val="FFFFFF"/>
                </a:solidFill>
              </a:rPr>
              <a:t>. </a:t>
            </a:r>
            <a:endParaRPr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➔"/>
            </a:pPr>
            <a:r>
              <a:rPr lang="es">
                <a:solidFill>
                  <a:srgbClr val="FFFFFF"/>
                </a:solidFill>
              </a:rPr>
              <a:t>Alla riga 14, </a:t>
            </a:r>
            <a:r>
              <a:rPr b="1" i="1" lang="es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egrep </a:t>
            </a:r>
            <a:r>
              <a:rPr lang="es">
                <a:solidFill>
                  <a:srgbClr val="FFFFFF"/>
                </a:solidFill>
              </a:rPr>
              <a:t>viene eseguito, tentando di estrarre tutte le righe che iniziano con il nome utente in maiuscolo.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Il fatto che un comando di sistema venga eseguito con un parametro fornito dall'utente è abbastanza positivo per noi. 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Questo è il nostro vettore di attacco.</a:t>
            </a:r>
            <a:endParaRPr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33" name="Google Shape;5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175" y="241225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 txBox="1"/>
          <p:nvPr>
            <p:ph type="ctrTitle"/>
          </p:nvPr>
        </p:nvSpPr>
        <p:spPr>
          <a:xfrm flipH="1">
            <a:off x="986675" y="500825"/>
            <a:ext cx="56103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/>
              <a:t>COME SFRUTTARE LA VULNERABILITÀ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540" name="Google Shape;540;p44"/>
          <p:cNvSpPr txBox="1"/>
          <p:nvPr/>
        </p:nvSpPr>
        <p:spPr>
          <a:xfrm>
            <a:off x="1302625" y="1681150"/>
            <a:ext cx="55179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Lo script impone due limitazioni a qualsiasi iniezione di chiamata di sistema che eseguiamo: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 dovessimo scrivere un piccolo script e inserirlo in una directory comune, ad esempio </a:t>
            </a:r>
            <a:r>
              <a:rPr b="1"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/tmp/exploit</a:t>
            </a: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questo verrebbe convertito in </a:t>
            </a:r>
            <a:r>
              <a:rPr b="1"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/TMP/EXPLOIT</a:t>
            </a: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Sebbene questo non sia un problema per il nome dello script, la directory sarà problematica. 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Fortunatamente Bash supporta </a:t>
            </a:r>
            <a:r>
              <a:rPr b="1"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Pattern Matching</a:t>
            </a: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dove </a:t>
            </a:r>
            <a:r>
              <a:rPr b="1"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*</a:t>
            </a: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può essere usato per sostituire qualsiasi stringa. 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Il nostro obiettivo è sostituire la variabile username.</a:t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41" name="Google Shape;541;p44"/>
          <p:cNvSpPr txBox="1"/>
          <p:nvPr/>
        </p:nvSpPr>
        <p:spPr>
          <a:xfrm>
            <a:off x="2597275" y="2050125"/>
            <a:ext cx="26556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"/>
              <a:buChar char="➔"/>
            </a:pPr>
            <a:r>
              <a:rPr b="1" lang="es" sz="12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Viene convertito in maiuscolo</a:t>
            </a:r>
            <a:endParaRPr b="1" sz="12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"/>
              <a:buChar char="➔"/>
            </a:pPr>
            <a:r>
              <a:rPr b="1" lang="es" sz="12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Tutti gli spazi vengono rimossi</a:t>
            </a:r>
            <a:endParaRPr b="1" sz="12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42" name="Google Shape;5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175" y="241225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/>
          <p:nvPr>
            <p:ph idx="2" type="ctrTitle"/>
          </p:nvPr>
        </p:nvSpPr>
        <p:spPr>
          <a:xfrm>
            <a:off x="4676675" y="851875"/>
            <a:ext cx="7710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</a:rPr>
              <a:t>FASE 1</a:t>
            </a:r>
            <a:endParaRPr sz="1400"/>
          </a:p>
        </p:txBody>
      </p:sp>
      <p:sp>
        <p:nvSpPr>
          <p:cNvPr id="155" name="Google Shape;155;p18"/>
          <p:cNvSpPr txBox="1"/>
          <p:nvPr>
            <p:ph idx="1" type="subTitle"/>
          </p:nvPr>
        </p:nvSpPr>
        <p:spPr>
          <a:xfrm>
            <a:off x="4005376" y="1054150"/>
            <a:ext cx="20151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DESCRIZIONE DEL PROBLEMA</a:t>
            </a:r>
            <a:endParaRPr sz="1400">
              <a:solidFill>
                <a:schemeClr val="dk2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156" name="Google Shape;156;p18"/>
          <p:cNvSpPr txBox="1"/>
          <p:nvPr>
            <p:ph idx="2" type="ctrTitle"/>
          </p:nvPr>
        </p:nvSpPr>
        <p:spPr>
          <a:xfrm>
            <a:off x="5186300" y="1971800"/>
            <a:ext cx="6228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</a:rPr>
              <a:t>FASE 2</a:t>
            </a:r>
            <a:endParaRPr sz="1400"/>
          </a:p>
        </p:txBody>
      </p:sp>
      <p:sp>
        <p:nvSpPr>
          <p:cNvPr id="157" name="Google Shape;157;p18"/>
          <p:cNvSpPr txBox="1"/>
          <p:nvPr>
            <p:ph idx="1" type="subTitle"/>
          </p:nvPr>
        </p:nvSpPr>
        <p:spPr>
          <a:xfrm>
            <a:off x="4924838" y="2166775"/>
            <a:ext cx="11457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PRIMO APPROCCIO</a:t>
            </a:r>
            <a:endParaRPr sz="1400">
              <a:solidFill>
                <a:schemeClr val="dk2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58" name="Google Shape;158;p18"/>
          <p:cNvSpPr txBox="1"/>
          <p:nvPr>
            <p:ph idx="2" type="ctrTitle"/>
          </p:nvPr>
        </p:nvSpPr>
        <p:spPr>
          <a:xfrm>
            <a:off x="3169250" y="1925525"/>
            <a:ext cx="7710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</a:rPr>
              <a:t>FASE 3</a:t>
            </a:r>
            <a:endParaRPr sz="1400"/>
          </a:p>
        </p:txBody>
      </p:sp>
      <p:sp>
        <p:nvSpPr>
          <p:cNvPr id="159" name="Google Shape;159;p18"/>
          <p:cNvSpPr txBox="1"/>
          <p:nvPr>
            <p:ph idx="1" type="subTitle"/>
          </p:nvPr>
        </p:nvSpPr>
        <p:spPr>
          <a:xfrm>
            <a:off x="2907450" y="2127800"/>
            <a:ext cx="12945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SOLUZIONE</a:t>
            </a:r>
            <a:endParaRPr sz="1000"/>
          </a:p>
        </p:txBody>
      </p:sp>
      <p:sp>
        <p:nvSpPr>
          <p:cNvPr id="160" name="Google Shape;160;p18"/>
          <p:cNvSpPr txBox="1"/>
          <p:nvPr>
            <p:ph idx="2" type="ctrTitle"/>
          </p:nvPr>
        </p:nvSpPr>
        <p:spPr>
          <a:xfrm>
            <a:off x="3190275" y="3222105"/>
            <a:ext cx="7710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</a:rPr>
              <a:t>FASE 4</a:t>
            </a:r>
            <a:endParaRPr sz="1400"/>
          </a:p>
        </p:txBody>
      </p:sp>
      <p:sp>
        <p:nvSpPr>
          <p:cNvPr id="161" name="Google Shape;161;p18"/>
          <p:cNvSpPr txBox="1"/>
          <p:nvPr>
            <p:ph idx="1" type="subTitle"/>
          </p:nvPr>
        </p:nvSpPr>
        <p:spPr>
          <a:xfrm>
            <a:off x="3190275" y="3424392"/>
            <a:ext cx="881100" cy="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DEBOLEZZE</a:t>
            </a:r>
            <a:endParaRPr sz="1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62" name="Google Shape;162;p18"/>
          <p:cNvSpPr txBox="1"/>
          <p:nvPr>
            <p:ph idx="2" type="ctrTitle"/>
          </p:nvPr>
        </p:nvSpPr>
        <p:spPr>
          <a:xfrm>
            <a:off x="4960356" y="3222105"/>
            <a:ext cx="7710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</a:rPr>
              <a:t>FASE 5</a:t>
            </a:r>
            <a:endParaRPr sz="1400"/>
          </a:p>
        </p:txBody>
      </p:sp>
      <p:sp>
        <p:nvSpPr>
          <p:cNvPr id="163" name="Google Shape;163;p18"/>
          <p:cNvSpPr txBox="1"/>
          <p:nvPr>
            <p:ph idx="1" type="subTitle"/>
          </p:nvPr>
        </p:nvSpPr>
        <p:spPr>
          <a:xfrm>
            <a:off x="4584698" y="3424400"/>
            <a:ext cx="1522200" cy="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MITIGAZIONE</a:t>
            </a:r>
            <a:endParaRPr sz="1000"/>
          </a:p>
        </p:txBody>
      </p:sp>
      <p:grpSp>
        <p:nvGrpSpPr>
          <p:cNvPr id="164" name="Google Shape;164;p18"/>
          <p:cNvGrpSpPr/>
          <p:nvPr/>
        </p:nvGrpSpPr>
        <p:grpSpPr>
          <a:xfrm>
            <a:off x="2613858" y="1523425"/>
            <a:ext cx="3920692" cy="2884211"/>
            <a:chOff x="2613858" y="1523425"/>
            <a:chExt cx="3920692" cy="2884211"/>
          </a:xfrm>
        </p:grpSpPr>
        <p:grpSp>
          <p:nvGrpSpPr>
            <p:cNvPr id="165" name="Google Shape;165;p18"/>
            <p:cNvGrpSpPr/>
            <p:nvPr/>
          </p:nvGrpSpPr>
          <p:grpSpPr>
            <a:xfrm>
              <a:off x="2613858" y="1523425"/>
              <a:ext cx="3920692" cy="2884211"/>
              <a:chOff x="2613858" y="1523425"/>
              <a:chExt cx="3920692" cy="2884211"/>
            </a:xfrm>
          </p:grpSpPr>
          <p:sp>
            <p:nvSpPr>
              <p:cNvPr id="166" name="Google Shape;166;p18"/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67" name="Google Shape;167;p18"/>
              <p:cNvCxnSpPr/>
              <p:nvPr/>
            </p:nvCxnSpPr>
            <p:spPr>
              <a:xfrm>
                <a:off x="5045464" y="1523425"/>
                <a:ext cx="0" cy="181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med" w="med" type="diamond"/>
                <a:tailEnd len="med" w="med" type="none"/>
              </a:ln>
            </p:spPr>
          </p:cxnSp>
          <p:sp>
            <p:nvSpPr>
              <p:cNvPr id="168" name="Google Shape;168;p18"/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8"/>
              <p:cNvSpPr/>
              <p:nvPr/>
            </p:nvSpPr>
            <p:spPr>
              <a:xfrm rot="5400000">
                <a:off x="5222154" y="4182115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8"/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8"/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72" name="Google Shape;172;p18"/>
              <p:cNvCxnSpPr/>
              <p:nvPr/>
            </p:nvCxnSpPr>
            <p:spPr>
              <a:xfrm rot="10800000">
                <a:off x="6107000" y="2426400"/>
                <a:ext cx="2172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cxnSp>
            <p:nvCxnSpPr>
              <p:cNvPr id="173" name="Google Shape;173;p18"/>
              <p:cNvCxnSpPr/>
              <p:nvPr/>
            </p:nvCxnSpPr>
            <p:spPr>
              <a:xfrm>
                <a:off x="3554714" y="2752425"/>
                <a:ext cx="0" cy="181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med" w="med" type="diamond"/>
                <a:tailEnd len="med" w="med" type="none"/>
              </a:ln>
            </p:spPr>
          </p:cxnSp>
          <p:cxnSp>
            <p:nvCxnSpPr>
              <p:cNvPr id="174" name="Google Shape;174;p18"/>
              <p:cNvCxnSpPr/>
              <p:nvPr/>
            </p:nvCxnSpPr>
            <p:spPr>
              <a:xfrm rot="10800000">
                <a:off x="2823275" y="3659113"/>
                <a:ext cx="2172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med" w="med" type="diamond"/>
                <a:tailEnd len="med" w="med" type="none"/>
              </a:ln>
            </p:spPr>
          </p:cxnSp>
          <p:cxnSp>
            <p:nvCxnSpPr>
              <p:cNvPr id="175" name="Google Shape;175;p18"/>
              <p:cNvCxnSpPr/>
              <p:nvPr/>
            </p:nvCxnSpPr>
            <p:spPr>
              <a:xfrm>
                <a:off x="5342951" y="3984825"/>
                <a:ext cx="0" cy="181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med" w="med" type="diamond"/>
                <a:tailEnd len="med" w="med" type="none"/>
              </a:ln>
            </p:spPr>
          </p:cxnSp>
        </p:grpSp>
        <p:grpSp>
          <p:nvGrpSpPr>
            <p:cNvPr id="176" name="Google Shape;176;p18"/>
            <p:cNvGrpSpPr/>
            <p:nvPr/>
          </p:nvGrpSpPr>
          <p:grpSpPr>
            <a:xfrm>
              <a:off x="2691784" y="1805334"/>
              <a:ext cx="3761071" cy="2501708"/>
              <a:chOff x="2691784" y="1805334"/>
              <a:chExt cx="3761071" cy="2501708"/>
            </a:xfrm>
          </p:grpSpPr>
          <p:sp>
            <p:nvSpPr>
              <p:cNvPr id="177" name="Google Shape;177;p18"/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8"/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rect b="b" l="l" r="r" t="t"/>
                <a:pathLst>
                  <a:path extrusionOk="0" h="36518" w="128485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8"/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rect b="b" l="l" r="r" t="t"/>
                <a:pathLst>
                  <a:path extrusionOk="0" h="35489" w="50609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8"/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rect b="b" l="l" r="r" t="t"/>
                <a:pathLst>
                  <a:path extrusionOk="0" h="36518" w="18710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8"/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rect b="b" l="l" r="r" t="t"/>
                <a:pathLst>
                  <a:path extrusionOk="0" h="34353" w="86774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8"/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rect b="b" l="l" r="r" t="t"/>
                <a:pathLst>
                  <a:path extrusionOk="0" h="2706" w="143713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8"/>
              <p:cNvSpPr/>
              <p:nvPr/>
            </p:nvSpPr>
            <p:spPr>
              <a:xfrm>
                <a:off x="5447728" y="4266675"/>
                <a:ext cx="932050" cy="40353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4" name="Google Shape;184;p18"/>
          <p:cNvSpPr txBox="1"/>
          <p:nvPr>
            <p:ph type="ctrTitle"/>
          </p:nvPr>
        </p:nvSpPr>
        <p:spPr>
          <a:xfrm>
            <a:off x="749100" y="507400"/>
            <a:ext cx="2973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TIMELINE</a:t>
            </a:r>
            <a:endParaRPr/>
          </a:p>
        </p:txBody>
      </p:sp>
      <p:pic>
        <p:nvPicPr>
          <p:cNvPr id="185" name="Google Shape;1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5"/>
          <p:cNvSpPr txBox="1"/>
          <p:nvPr>
            <p:ph type="ctrTitle"/>
          </p:nvPr>
        </p:nvSpPr>
        <p:spPr>
          <a:xfrm flipH="1">
            <a:off x="435375" y="5154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CREAZIONE EXPLOIT</a:t>
            </a:r>
            <a:endParaRPr/>
          </a:p>
        </p:txBody>
      </p:sp>
      <p:sp>
        <p:nvSpPr>
          <p:cNvPr id="549" name="Google Shape;549;p45"/>
          <p:cNvSpPr txBox="1"/>
          <p:nvPr/>
        </p:nvSpPr>
        <p:spPr>
          <a:xfrm>
            <a:off x="1256375" y="1130875"/>
            <a:ext cx="15540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50" name="Google Shape;550;p45"/>
          <p:cNvSpPr txBox="1"/>
          <p:nvPr/>
        </p:nvSpPr>
        <p:spPr>
          <a:xfrm>
            <a:off x="552650" y="1677588"/>
            <a:ext cx="1802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Creazione file EXPLOIT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51" name="Google Shape;551;p45"/>
          <p:cNvPicPr preferRelativeResize="0"/>
          <p:nvPr/>
        </p:nvPicPr>
        <p:blipFill rotWithShape="1">
          <a:blip r:embed="rId3">
            <a:alphaModFix/>
          </a:blip>
          <a:srcRect b="82001" l="0" r="0" t="8506"/>
          <a:stretch/>
        </p:blipFill>
        <p:spPr>
          <a:xfrm>
            <a:off x="2567588" y="1668088"/>
            <a:ext cx="3959999" cy="3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5"/>
          <p:cNvPicPr preferRelativeResize="0"/>
          <p:nvPr/>
        </p:nvPicPr>
        <p:blipFill rotWithShape="1">
          <a:blip r:embed="rId4">
            <a:alphaModFix/>
          </a:blip>
          <a:srcRect b="81133" l="0" r="0" t="9102"/>
          <a:stretch/>
        </p:blipFill>
        <p:spPr>
          <a:xfrm>
            <a:off x="2567588" y="2259025"/>
            <a:ext cx="3959999" cy="3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5"/>
          <p:cNvPicPr preferRelativeResize="0"/>
          <p:nvPr/>
        </p:nvPicPr>
        <p:blipFill rotWithShape="1">
          <a:blip r:embed="rId5">
            <a:alphaModFix/>
          </a:blip>
          <a:srcRect b="82760" l="0" r="0" t="9510"/>
          <a:stretch/>
        </p:blipFill>
        <p:spPr>
          <a:xfrm>
            <a:off x="2567587" y="2977600"/>
            <a:ext cx="3960001" cy="3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5"/>
          <p:cNvPicPr preferRelativeResize="0"/>
          <p:nvPr/>
        </p:nvPicPr>
        <p:blipFill rotWithShape="1">
          <a:blip r:embed="rId6">
            <a:alphaModFix/>
          </a:blip>
          <a:srcRect b="78863" l="0" r="0" t="8900"/>
          <a:stretch/>
        </p:blipFill>
        <p:spPr>
          <a:xfrm>
            <a:off x="2567588" y="3662925"/>
            <a:ext cx="3960000" cy="36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5"/>
          <p:cNvSpPr txBox="1"/>
          <p:nvPr/>
        </p:nvSpPr>
        <p:spPr>
          <a:xfrm>
            <a:off x="6703625" y="2256475"/>
            <a:ext cx="66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Payload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56" name="Google Shape;556;p45"/>
          <p:cNvSpPr txBox="1"/>
          <p:nvPr/>
        </p:nvSpPr>
        <p:spPr>
          <a:xfrm>
            <a:off x="552650" y="2975038"/>
            <a:ext cx="1802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Modifica permessi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57" name="Google Shape;557;p45"/>
          <p:cNvSpPr txBox="1"/>
          <p:nvPr/>
        </p:nvSpPr>
        <p:spPr>
          <a:xfrm>
            <a:off x="6703625" y="3660363"/>
            <a:ext cx="1802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Creazione avvenuta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558" name="Google Shape;558;p45"/>
          <p:cNvCxnSpPr/>
          <p:nvPr/>
        </p:nvCxnSpPr>
        <p:spPr>
          <a:xfrm>
            <a:off x="1993850" y="1845738"/>
            <a:ext cx="482700" cy="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9" name="Google Shape;559;p45"/>
          <p:cNvCxnSpPr/>
          <p:nvPr/>
        </p:nvCxnSpPr>
        <p:spPr>
          <a:xfrm flipH="1" rot="10800000">
            <a:off x="1781138" y="3034888"/>
            <a:ext cx="706800" cy="12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0" name="Google Shape;560;p45"/>
          <p:cNvCxnSpPr>
            <a:stCxn id="555" idx="1"/>
          </p:cNvCxnSpPr>
          <p:nvPr/>
        </p:nvCxnSpPr>
        <p:spPr>
          <a:xfrm rot="10800000">
            <a:off x="4997525" y="2319925"/>
            <a:ext cx="1706100" cy="11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1" name="Google Shape;561;p45"/>
          <p:cNvCxnSpPr>
            <a:stCxn id="557" idx="1"/>
          </p:cNvCxnSpPr>
          <p:nvPr/>
        </p:nvCxnSpPr>
        <p:spPr>
          <a:xfrm rot="10800000">
            <a:off x="4822625" y="3793713"/>
            <a:ext cx="1881000" cy="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62" name="Google Shape;562;p45"/>
          <p:cNvGrpSpPr/>
          <p:nvPr/>
        </p:nvGrpSpPr>
        <p:grpSpPr>
          <a:xfrm>
            <a:off x="552654" y="735731"/>
            <a:ext cx="334010" cy="334010"/>
            <a:chOff x="-26584425" y="2340425"/>
            <a:chExt cx="295375" cy="295375"/>
          </a:xfrm>
        </p:grpSpPr>
        <p:sp>
          <p:nvSpPr>
            <p:cNvPr id="563" name="Google Shape;563;p45"/>
            <p:cNvSpPr/>
            <p:nvPr/>
          </p:nvSpPr>
          <p:spPr>
            <a:xfrm>
              <a:off x="-26462350" y="24632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631"/>
                  </a:moveTo>
                  <a:cubicBezTo>
                    <a:pt x="1230" y="631"/>
                    <a:pt x="1387" y="788"/>
                    <a:pt x="1387" y="977"/>
                  </a:cubicBezTo>
                  <a:cubicBezTo>
                    <a:pt x="1324" y="1230"/>
                    <a:pt x="1167" y="1356"/>
                    <a:pt x="1009" y="1356"/>
                  </a:cubicBezTo>
                  <a:cubicBezTo>
                    <a:pt x="820" y="1356"/>
                    <a:pt x="662" y="1198"/>
                    <a:pt x="662" y="977"/>
                  </a:cubicBezTo>
                  <a:cubicBezTo>
                    <a:pt x="662" y="788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5"/>
            <p:cNvSpPr/>
            <p:nvPr/>
          </p:nvSpPr>
          <p:spPr>
            <a:xfrm>
              <a:off x="-26500150" y="2376650"/>
              <a:ext cx="121325" cy="75175"/>
            </a:xfrm>
            <a:custGeom>
              <a:rect b="b" l="l" r="r" t="t"/>
              <a:pathLst>
                <a:path extrusionOk="0" h="3007" w="4853">
                  <a:moveTo>
                    <a:pt x="2521" y="662"/>
                  </a:moveTo>
                  <a:cubicBezTo>
                    <a:pt x="3088" y="662"/>
                    <a:pt x="3592" y="788"/>
                    <a:pt x="4065" y="977"/>
                  </a:cubicBezTo>
                  <a:lnTo>
                    <a:pt x="3403" y="2206"/>
                  </a:lnTo>
                  <a:cubicBezTo>
                    <a:pt x="3120" y="2080"/>
                    <a:pt x="2836" y="2048"/>
                    <a:pt x="2553" y="2048"/>
                  </a:cubicBezTo>
                  <a:cubicBezTo>
                    <a:pt x="2206" y="2048"/>
                    <a:pt x="1954" y="2080"/>
                    <a:pt x="1670" y="2206"/>
                  </a:cubicBezTo>
                  <a:lnTo>
                    <a:pt x="1009" y="977"/>
                  </a:lnTo>
                  <a:cubicBezTo>
                    <a:pt x="1481" y="788"/>
                    <a:pt x="1985" y="662"/>
                    <a:pt x="2521" y="662"/>
                  </a:cubicBezTo>
                  <a:close/>
                  <a:moveTo>
                    <a:pt x="2458" y="0"/>
                  </a:moveTo>
                  <a:cubicBezTo>
                    <a:pt x="1702" y="0"/>
                    <a:pt x="914" y="189"/>
                    <a:pt x="253" y="567"/>
                  </a:cubicBezTo>
                  <a:cubicBezTo>
                    <a:pt x="95" y="630"/>
                    <a:pt x="1" y="882"/>
                    <a:pt x="127" y="1040"/>
                  </a:cubicBezTo>
                  <a:lnTo>
                    <a:pt x="1198" y="2836"/>
                  </a:lnTo>
                  <a:cubicBezTo>
                    <a:pt x="1229" y="2930"/>
                    <a:pt x="1324" y="2993"/>
                    <a:pt x="1387" y="2993"/>
                  </a:cubicBezTo>
                  <a:cubicBezTo>
                    <a:pt x="1415" y="3003"/>
                    <a:pt x="1442" y="3006"/>
                    <a:pt x="1470" y="3006"/>
                  </a:cubicBezTo>
                  <a:cubicBezTo>
                    <a:pt x="1537" y="3006"/>
                    <a:pt x="1604" y="2984"/>
                    <a:pt x="1670" y="2962"/>
                  </a:cubicBezTo>
                  <a:cubicBezTo>
                    <a:pt x="1891" y="2804"/>
                    <a:pt x="2206" y="2710"/>
                    <a:pt x="2490" y="2710"/>
                  </a:cubicBezTo>
                  <a:cubicBezTo>
                    <a:pt x="2773" y="2710"/>
                    <a:pt x="3088" y="2804"/>
                    <a:pt x="3309" y="2962"/>
                  </a:cubicBezTo>
                  <a:cubicBezTo>
                    <a:pt x="3372" y="2993"/>
                    <a:pt x="3435" y="2993"/>
                    <a:pt x="3466" y="2993"/>
                  </a:cubicBezTo>
                  <a:lnTo>
                    <a:pt x="3561" y="2993"/>
                  </a:lnTo>
                  <a:cubicBezTo>
                    <a:pt x="3624" y="2962"/>
                    <a:pt x="3718" y="2930"/>
                    <a:pt x="3750" y="2836"/>
                  </a:cubicBezTo>
                  <a:lnTo>
                    <a:pt x="4789" y="1040"/>
                  </a:lnTo>
                  <a:cubicBezTo>
                    <a:pt x="4852" y="882"/>
                    <a:pt x="4821" y="630"/>
                    <a:pt x="4663" y="567"/>
                  </a:cubicBezTo>
                  <a:cubicBezTo>
                    <a:pt x="4002" y="189"/>
                    <a:pt x="3246" y="0"/>
                    <a:pt x="2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-26549775" y="2480750"/>
              <a:ext cx="95325" cy="105425"/>
            </a:xfrm>
            <a:custGeom>
              <a:rect b="b" l="l" r="r" t="t"/>
              <a:pathLst>
                <a:path extrusionOk="0" h="4217" w="3813">
                  <a:moveTo>
                    <a:pt x="2080" y="688"/>
                  </a:moveTo>
                  <a:cubicBezTo>
                    <a:pt x="2143" y="1287"/>
                    <a:pt x="2458" y="1791"/>
                    <a:pt x="2931" y="2169"/>
                  </a:cubicBezTo>
                  <a:lnTo>
                    <a:pt x="2238" y="3397"/>
                  </a:lnTo>
                  <a:cubicBezTo>
                    <a:pt x="1387" y="2767"/>
                    <a:pt x="820" y="1791"/>
                    <a:pt x="694" y="720"/>
                  </a:cubicBezTo>
                  <a:lnTo>
                    <a:pt x="2080" y="688"/>
                  </a:lnTo>
                  <a:close/>
                  <a:moveTo>
                    <a:pt x="2503" y="0"/>
                  </a:moveTo>
                  <a:cubicBezTo>
                    <a:pt x="2479" y="0"/>
                    <a:pt x="2454" y="8"/>
                    <a:pt x="2427" y="26"/>
                  </a:cubicBezTo>
                  <a:lnTo>
                    <a:pt x="347" y="58"/>
                  </a:lnTo>
                  <a:cubicBezTo>
                    <a:pt x="158" y="58"/>
                    <a:pt x="1" y="215"/>
                    <a:pt x="1" y="405"/>
                  </a:cubicBezTo>
                  <a:cubicBezTo>
                    <a:pt x="1" y="1192"/>
                    <a:pt x="221" y="1948"/>
                    <a:pt x="631" y="2610"/>
                  </a:cubicBezTo>
                  <a:cubicBezTo>
                    <a:pt x="1009" y="3240"/>
                    <a:pt x="1513" y="3807"/>
                    <a:pt x="2206" y="4185"/>
                  </a:cubicBezTo>
                  <a:cubicBezTo>
                    <a:pt x="2238" y="4217"/>
                    <a:pt x="2301" y="4217"/>
                    <a:pt x="2395" y="4217"/>
                  </a:cubicBezTo>
                  <a:lnTo>
                    <a:pt x="2458" y="4217"/>
                  </a:lnTo>
                  <a:cubicBezTo>
                    <a:pt x="2553" y="4185"/>
                    <a:pt x="2616" y="4154"/>
                    <a:pt x="2679" y="4059"/>
                  </a:cubicBezTo>
                  <a:lnTo>
                    <a:pt x="3718" y="2295"/>
                  </a:lnTo>
                  <a:cubicBezTo>
                    <a:pt x="3813" y="2106"/>
                    <a:pt x="3781" y="1917"/>
                    <a:pt x="3624" y="1791"/>
                  </a:cubicBezTo>
                  <a:cubicBezTo>
                    <a:pt x="3088" y="1476"/>
                    <a:pt x="2773" y="909"/>
                    <a:pt x="2773" y="342"/>
                  </a:cubicBezTo>
                  <a:cubicBezTo>
                    <a:pt x="2773" y="247"/>
                    <a:pt x="2742" y="121"/>
                    <a:pt x="2679" y="89"/>
                  </a:cubicBezTo>
                  <a:cubicBezTo>
                    <a:pt x="2612" y="45"/>
                    <a:pt x="2561" y="0"/>
                    <a:pt x="25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-26421375" y="2481400"/>
              <a:ext cx="96900" cy="104000"/>
            </a:xfrm>
            <a:custGeom>
              <a:rect b="b" l="l" r="r" t="t"/>
              <a:pathLst>
                <a:path extrusionOk="0" h="4160" w="3876">
                  <a:moveTo>
                    <a:pt x="1796" y="694"/>
                  </a:moveTo>
                  <a:lnTo>
                    <a:pt x="3151" y="725"/>
                  </a:lnTo>
                  <a:cubicBezTo>
                    <a:pt x="3056" y="1765"/>
                    <a:pt x="2489" y="2741"/>
                    <a:pt x="1638" y="3371"/>
                  </a:cubicBezTo>
                  <a:lnTo>
                    <a:pt x="914" y="2206"/>
                  </a:lnTo>
                  <a:cubicBezTo>
                    <a:pt x="1386" y="1796"/>
                    <a:pt x="1701" y="1292"/>
                    <a:pt x="1796" y="694"/>
                  </a:cubicBezTo>
                  <a:close/>
                  <a:moveTo>
                    <a:pt x="1418" y="0"/>
                  </a:moveTo>
                  <a:cubicBezTo>
                    <a:pt x="1355" y="0"/>
                    <a:pt x="1229" y="32"/>
                    <a:pt x="1197" y="63"/>
                  </a:cubicBezTo>
                  <a:cubicBezTo>
                    <a:pt x="1103" y="158"/>
                    <a:pt x="1071" y="221"/>
                    <a:pt x="1071" y="316"/>
                  </a:cubicBezTo>
                  <a:cubicBezTo>
                    <a:pt x="1071" y="883"/>
                    <a:pt x="756" y="1450"/>
                    <a:pt x="252" y="1765"/>
                  </a:cubicBezTo>
                  <a:cubicBezTo>
                    <a:pt x="95" y="1891"/>
                    <a:pt x="0" y="2080"/>
                    <a:pt x="126" y="2237"/>
                  </a:cubicBezTo>
                  <a:lnTo>
                    <a:pt x="1197" y="4002"/>
                  </a:lnTo>
                  <a:cubicBezTo>
                    <a:pt x="1229" y="4065"/>
                    <a:pt x="1323" y="4128"/>
                    <a:pt x="1386" y="4159"/>
                  </a:cubicBezTo>
                  <a:lnTo>
                    <a:pt x="1481" y="4159"/>
                  </a:lnTo>
                  <a:cubicBezTo>
                    <a:pt x="1544" y="4159"/>
                    <a:pt x="1575" y="4159"/>
                    <a:pt x="1670" y="4128"/>
                  </a:cubicBezTo>
                  <a:cubicBezTo>
                    <a:pt x="2300" y="3718"/>
                    <a:pt x="2836" y="3182"/>
                    <a:pt x="3245" y="2552"/>
                  </a:cubicBezTo>
                  <a:cubicBezTo>
                    <a:pt x="3623" y="1891"/>
                    <a:pt x="3844" y="1135"/>
                    <a:pt x="3875" y="347"/>
                  </a:cubicBezTo>
                  <a:cubicBezTo>
                    <a:pt x="3875" y="189"/>
                    <a:pt x="3718" y="32"/>
                    <a:pt x="3529" y="32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5"/>
            <p:cNvSpPr/>
            <p:nvPr/>
          </p:nvSpPr>
          <p:spPr>
            <a:xfrm>
              <a:off x="-26584425" y="2340425"/>
              <a:ext cx="295375" cy="295375"/>
            </a:xfrm>
            <a:custGeom>
              <a:rect b="b" l="l" r="r" t="t"/>
              <a:pathLst>
                <a:path extrusionOk="0" h="11815" w="11815">
                  <a:moveTo>
                    <a:pt x="5861" y="693"/>
                  </a:moveTo>
                  <a:cubicBezTo>
                    <a:pt x="7247" y="693"/>
                    <a:pt x="8570" y="1260"/>
                    <a:pt x="9578" y="2237"/>
                  </a:cubicBezTo>
                  <a:cubicBezTo>
                    <a:pt x="10555" y="3214"/>
                    <a:pt x="11090" y="4537"/>
                    <a:pt x="11090" y="5955"/>
                  </a:cubicBezTo>
                  <a:cubicBezTo>
                    <a:pt x="11090" y="7309"/>
                    <a:pt x="10586" y="8632"/>
                    <a:pt x="9578" y="9641"/>
                  </a:cubicBezTo>
                  <a:cubicBezTo>
                    <a:pt x="8570" y="10617"/>
                    <a:pt x="7278" y="11184"/>
                    <a:pt x="5861" y="11184"/>
                  </a:cubicBezTo>
                  <a:cubicBezTo>
                    <a:pt x="4474" y="11184"/>
                    <a:pt x="3151" y="10617"/>
                    <a:pt x="2174" y="9641"/>
                  </a:cubicBezTo>
                  <a:cubicBezTo>
                    <a:pt x="1166" y="8664"/>
                    <a:pt x="631" y="7372"/>
                    <a:pt x="631" y="5955"/>
                  </a:cubicBezTo>
                  <a:cubicBezTo>
                    <a:pt x="631" y="4568"/>
                    <a:pt x="1166" y="3214"/>
                    <a:pt x="2174" y="2237"/>
                  </a:cubicBezTo>
                  <a:cubicBezTo>
                    <a:pt x="3151" y="1260"/>
                    <a:pt x="4443" y="693"/>
                    <a:pt x="5861" y="693"/>
                  </a:cubicBezTo>
                  <a:close/>
                  <a:moveTo>
                    <a:pt x="5892" y="0"/>
                  </a:moveTo>
                  <a:cubicBezTo>
                    <a:pt x="4317" y="0"/>
                    <a:pt x="2836" y="630"/>
                    <a:pt x="1733" y="1733"/>
                  </a:cubicBezTo>
                  <a:cubicBezTo>
                    <a:pt x="631" y="2836"/>
                    <a:pt x="1" y="4316"/>
                    <a:pt x="1" y="5891"/>
                  </a:cubicBezTo>
                  <a:cubicBezTo>
                    <a:pt x="1" y="7467"/>
                    <a:pt x="631" y="8979"/>
                    <a:pt x="1733" y="10082"/>
                  </a:cubicBezTo>
                  <a:cubicBezTo>
                    <a:pt x="2836" y="11184"/>
                    <a:pt x="4317" y="11814"/>
                    <a:pt x="5892" y="11814"/>
                  </a:cubicBezTo>
                  <a:cubicBezTo>
                    <a:pt x="7467" y="11814"/>
                    <a:pt x="8980" y="11184"/>
                    <a:pt x="10082" y="10082"/>
                  </a:cubicBezTo>
                  <a:cubicBezTo>
                    <a:pt x="11185" y="8979"/>
                    <a:pt x="11815" y="7467"/>
                    <a:pt x="11815" y="5891"/>
                  </a:cubicBezTo>
                  <a:cubicBezTo>
                    <a:pt x="11815" y="4379"/>
                    <a:pt x="11185" y="2867"/>
                    <a:pt x="10082" y="1733"/>
                  </a:cubicBezTo>
                  <a:cubicBezTo>
                    <a:pt x="8980" y="630"/>
                    <a:pt x="7467" y="0"/>
                    <a:pt x="58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8" name="Google Shape;56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14175" y="241225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6"/>
          <p:cNvSpPr txBox="1"/>
          <p:nvPr>
            <p:ph type="ctrTitle"/>
          </p:nvPr>
        </p:nvSpPr>
        <p:spPr>
          <a:xfrm flipH="1">
            <a:off x="435375" y="5154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METTIAMOCI IN ASCOLTO</a:t>
            </a:r>
            <a:endParaRPr/>
          </a:p>
        </p:txBody>
      </p:sp>
      <p:sp>
        <p:nvSpPr>
          <p:cNvPr id="575" name="Google Shape;575;p46"/>
          <p:cNvSpPr txBox="1"/>
          <p:nvPr/>
        </p:nvSpPr>
        <p:spPr>
          <a:xfrm rot="-545920">
            <a:off x="174604" y="1048452"/>
            <a:ext cx="971322" cy="365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99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OFFENSIVE SIDE</a:t>
            </a:r>
            <a:endParaRPr sz="900">
              <a:solidFill>
                <a:srgbClr val="99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76" name="Google Shape;576;p46"/>
          <p:cNvPicPr preferRelativeResize="0"/>
          <p:nvPr/>
        </p:nvPicPr>
        <p:blipFill rotWithShape="1">
          <a:blip r:embed="rId3">
            <a:alphaModFix/>
          </a:blip>
          <a:srcRect b="539" l="0" r="0" t="-540"/>
          <a:stretch/>
        </p:blipFill>
        <p:spPr>
          <a:xfrm>
            <a:off x="2075300" y="1762050"/>
            <a:ext cx="5115025" cy="2936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6000" fadeDir="5400012" kx="0" rotWithShape="0" algn="bl" stPos="0" sy="-100000" ky="0"/>
          </a:effectLst>
        </p:spPr>
      </p:pic>
      <p:sp>
        <p:nvSpPr>
          <p:cNvPr id="577" name="Google Shape;577;p46"/>
          <p:cNvSpPr/>
          <p:nvPr/>
        </p:nvSpPr>
        <p:spPr>
          <a:xfrm>
            <a:off x="500498" y="682877"/>
            <a:ext cx="319561" cy="335607"/>
          </a:xfrm>
          <a:custGeom>
            <a:rect b="b" l="l" r="r" t="t"/>
            <a:pathLst>
              <a:path extrusionOk="0" h="11713" w="11153">
                <a:moveTo>
                  <a:pt x="9594" y="693"/>
                </a:moveTo>
                <a:cubicBezTo>
                  <a:pt x="9767" y="693"/>
                  <a:pt x="9940" y="764"/>
                  <a:pt x="10082" y="906"/>
                </a:cubicBezTo>
                <a:cubicBezTo>
                  <a:pt x="10365" y="1158"/>
                  <a:pt x="10365" y="1599"/>
                  <a:pt x="10082" y="1883"/>
                </a:cubicBezTo>
                <a:lnTo>
                  <a:pt x="9168" y="2796"/>
                </a:lnTo>
                <a:lnTo>
                  <a:pt x="6175" y="3364"/>
                </a:lnTo>
                <a:lnTo>
                  <a:pt x="6175" y="1410"/>
                </a:lnTo>
                <a:lnTo>
                  <a:pt x="8475" y="1410"/>
                </a:lnTo>
                <a:cubicBezTo>
                  <a:pt x="8538" y="1410"/>
                  <a:pt x="8664" y="1379"/>
                  <a:pt x="8696" y="1284"/>
                </a:cubicBezTo>
                <a:lnTo>
                  <a:pt x="9105" y="906"/>
                </a:lnTo>
                <a:cubicBezTo>
                  <a:pt x="9247" y="764"/>
                  <a:pt x="9420" y="693"/>
                  <a:pt x="9594" y="693"/>
                </a:cubicBezTo>
                <a:close/>
                <a:moveTo>
                  <a:pt x="5136" y="749"/>
                </a:moveTo>
                <a:cubicBezTo>
                  <a:pt x="5325" y="749"/>
                  <a:pt x="5482" y="906"/>
                  <a:pt x="5482" y="1095"/>
                </a:cubicBezTo>
                <a:lnTo>
                  <a:pt x="5482" y="4214"/>
                </a:lnTo>
                <a:cubicBezTo>
                  <a:pt x="5356" y="4151"/>
                  <a:pt x="5230" y="4151"/>
                  <a:pt x="5136" y="4151"/>
                </a:cubicBezTo>
                <a:cubicBezTo>
                  <a:pt x="5010" y="4151"/>
                  <a:pt x="4884" y="4151"/>
                  <a:pt x="4758" y="4214"/>
                </a:cubicBezTo>
                <a:lnTo>
                  <a:pt x="4758" y="1095"/>
                </a:lnTo>
                <a:cubicBezTo>
                  <a:pt x="4758" y="906"/>
                  <a:pt x="4915" y="749"/>
                  <a:pt x="5136" y="749"/>
                </a:cubicBezTo>
                <a:close/>
                <a:moveTo>
                  <a:pt x="5136" y="4844"/>
                </a:moveTo>
                <a:cubicBezTo>
                  <a:pt x="5671" y="4844"/>
                  <a:pt x="6144" y="5317"/>
                  <a:pt x="6144" y="5852"/>
                </a:cubicBezTo>
                <a:cubicBezTo>
                  <a:pt x="6144" y="6419"/>
                  <a:pt x="5671" y="6861"/>
                  <a:pt x="5136" y="6861"/>
                </a:cubicBezTo>
                <a:cubicBezTo>
                  <a:pt x="4568" y="6861"/>
                  <a:pt x="4096" y="6388"/>
                  <a:pt x="4096" y="5852"/>
                </a:cubicBezTo>
                <a:cubicBezTo>
                  <a:pt x="4096" y="5317"/>
                  <a:pt x="4568" y="4844"/>
                  <a:pt x="5136" y="4844"/>
                </a:cubicBezTo>
                <a:close/>
                <a:moveTo>
                  <a:pt x="4096" y="1442"/>
                </a:moveTo>
                <a:lnTo>
                  <a:pt x="4096" y="4529"/>
                </a:lnTo>
                <a:cubicBezTo>
                  <a:pt x="3655" y="4844"/>
                  <a:pt x="3434" y="5348"/>
                  <a:pt x="3434" y="5884"/>
                </a:cubicBezTo>
                <a:cubicBezTo>
                  <a:pt x="3434" y="6136"/>
                  <a:pt x="3466" y="6419"/>
                  <a:pt x="3592" y="6609"/>
                </a:cubicBezTo>
                <a:lnTo>
                  <a:pt x="2332" y="8184"/>
                </a:lnTo>
                <a:cubicBezTo>
                  <a:pt x="1323" y="7522"/>
                  <a:pt x="725" y="6356"/>
                  <a:pt x="725" y="5159"/>
                </a:cubicBezTo>
                <a:cubicBezTo>
                  <a:pt x="662" y="3143"/>
                  <a:pt x="2206" y="1568"/>
                  <a:pt x="4096" y="1442"/>
                </a:cubicBezTo>
                <a:close/>
                <a:moveTo>
                  <a:pt x="8916" y="3521"/>
                </a:moveTo>
                <a:lnTo>
                  <a:pt x="8916" y="4466"/>
                </a:lnTo>
                <a:cubicBezTo>
                  <a:pt x="8916" y="4529"/>
                  <a:pt x="8916" y="4592"/>
                  <a:pt x="8948" y="4624"/>
                </a:cubicBezTo>
                <a:lnTo>
                  <a:pt x="9798" y="6419"/>
                </a:lnTo>
                <a:cubicBezTo>
                  <a:pt x="9893" y="6577"/>
                  <a:pt x="9798" y="6672"/>
                  <a:pt x="9798" y="6735"/>
                </a:cubicBezTo>
                <a:cubicBezTo>
                  <a:pt x="9767" y="6766"/>
                  <a:pt x="9704" y="6892"/>
                  <a:pt x="9546" y="6892"/>
                </a:cubicBezTo>
                <a:lnTo>
                  <a:pt x="9263" y="6892"/>
                </a:lnTo>
                <a:cubicBezTo>
                  <a:pt x="9074" y="6892"/>
                  <a:pt x="8916" y="7050"/>
                  <a:pt x="8916" y="7239"/>
                </a:cubicBezTo>
                <a:lnTo>
                  <a:pt x="8916" y="8341"/>
                </a:lnTo>
                <a:cubicBezTo>
                  <a:pt x="8633" y="8467"/>
                  <a:pt x="8381" y="8656"/>
                  <a:pt x="8286" y="8971"/>
                </a:cubicBezTo>
                <a:lnTo>
                  <a:pt x="6522" y="8971"/>
                </a:lnTo>
                <a:cubicBezTo>
                  <a:pt x="5955" y="8971"/>
                  <a:pt x="5482" y="8499"/>
                  <a:pt x="5482" y="7932"/>
                </a:cubicBezTo>
                <a:lnTo>
                  <a:pt x="5482" y="7554"/>
                </a:lnTo>
                <a:cubicBezTo>
                  <a:pt x="6270" y="7396"/>
                  <a:pt x="6868" y="6672"/>
                  <a:pt x="6868" y="5852"/>
                </a:cubicBezTo>
                <a:cubicBezTo>
                  <a:pt x="6868" y="5317"/>
                  <a:pt x="6585" y="4781"/>
                  <a:pt x="6207" y="4466"/>
                </a:cubicBezTo>
                <a:lnTo>
                  <a:pt x="6207" y="4088"/>
                </a:lnTo>
                <a:lnTo>
                  <a:pt x="8916" y="3521"/>
                </a:lnTo>
                <a:close/>
                <a:moveTo>
                  <a:pt x="9231" y="8940"/>
                </a:moveTo>
                <a:cubicBezTo>
                  <a:pt x="9420" y="8940"/>
                  <a:pt x="9578" y="9097"/>
                  <a:pt x="9578" y="9286"/>
                </a:cubicBezTo>
                <a:cubicBezTo>
                  <a:pt x="9578" y="9475"/>
                  <a:pt x="9420" y="9633"/>
                  <a:pt x="9231" y="9633"/>
                </a:cubicBezTo>
                <a:cubicBezTo>
                  <a:pt x="9011" y="9633"/>
                  <a:pt x="8853" y="9475"/>
                  <a:pt x="8853" y="9286"/>
                </a:cubicBezTo>
                <a:cubicBezTo>
                  <a:pt x="8853" y="9097"/>
                  <a:pt x="9011" y="8940"/>
                  <a:pt x="9231" y="8940"/>
                </a:cubicBezTo>
                <a:close/>
                <a:moveTo>
                  <a:pt x="3970" y="7144"/>
                </a:moveTo>
                <a:cubicBezTo>
                  <a:pt x="4222" y="7365"/>
                  <a:pt x="4442" y="7522"/>
                  <a:pt x="4758" y="7554"/>
                </a:cubicBezTo>
                <a:lnTo>
                  <a:pt x="4758" y="7932"/>
                </a:lnTo>
                <a:cubicBezTo>
                  <a:pt x="4758" y="8877"/>
                  <a:pt x="5514" y="9633"/>
                  <a:pt x="6459" y="9633"/>
                </a:cubicBezTo>
                <a:lnTo>
                  <a:pt x="8223" y="9633"/>
                </a:lnTo>
                <a:cubicBezTo>
                  <a:pt x="8286" y="9727"/>
                  <a:pt x="8318" y="9791"/>
                  <a:pt x="8349" y="9822"/>
                </a:cubicBezTo>
                <a:cubicBezTo>
                  <a:pt x="8034" y="10137"/>
                  <a:pt x="7593" y="10295"/>
                  <a:pt x="7183" y="10295"/>
                </a:cubicBezTo>
                <a:lnTo>
                  <a:pt x="5797" y="10295"/>
                </a:lnTo>
                <a:cubicBezTo>
                  <a:pt x="5608" y="10295"/>
                  <a:pt x="5451" y="10452"/>
                  <a:pt x="5451" y="10673"/>
                </a:cubicBezTo>
                <a:lnTo>
                  <a:pt x="5451" y="11051"/>
                </a:lnTo>
                <a:lnTo>
                  <a:pt x="2710" y="11051"/>
                </a:lnTo>
                <a:lnTo>
                  <a:pt x="2710" y="8719"/>
                </a:lnTo>
                <a:lnTo>
                  <a:pt x="3970" y="7144"/>
                </a:lnTo>
                <a:close/>
                <a:moveTo>
                  <a:pt x="9629" y="0"/>
                </a:moveTo>
                <a:cubicBezTo>
                  <a:pt x="9278" y="0"/>
                  <a:pt x="8932" y="134"/>
                  <a:pt x="8664" y="402"/>
                </a:cubicBezTo>
                <a:lnTo>
                  <a:pt x="8412" y="686"/>
                </a:lnTo>
                <a:lnTo>
                  <a:pt x="6144" y="686"/>
                </a:lnTo>
                <a:cubicBezTo>
                  <a:pt x="5986" y="308"/>
                  <a:pt x="5640" y="24"/>
                  <a:pt x="5167" y="24"/>
                </a:cubicBezTo>
                <a:cubicBezTo>
                  <a:pt x="4726" y="24"/>
                  <a:pt x="4348" y="308"/>
                  <a:pt x="4190" y="686"/>
                </a:cubicBezTo>
                <a:cubicBezTo>
                  <a:pt x="1859" y="812"/>
                  <a:pt x="0" y="2702"/>
                  <a:pt x="0" y="5033"/>
                </a:cubicBezTo>
                <a:cubicBezTo>
                  <a:pt x="0" y="6514"/>
                  <a:pt x="725" y="7900"/>
                  <a:pt x="1922" y="8688"/>
                </a:cubicBezTo>
                <a:lnTo>
                  <a:pt x="2048" y="8782"/>
                </a:lnTo>
                <a:lnTo>
                  <a:pt x="2048" y="11366"/>
                </a:lnTo>
                <a:cubicBezTo>
                  <a:pt x="2048" y="11555"/>
                  <a:pt x="2206" y="11712"/>
                  <a:pt x="2426" y="11712"/>
                </a:cubicBezTo>
                <a:lnTo>
                  <a:pt x="5829" y="11712"/>
                </a:lnTo>
                <a:cubicBezTo>
                  <a:pt x="6018" y="11712"/>
                  <a:pt x="6207" y="11555"/>
                  <a:pt x="6207" y="11366"/>
                </a:cubicBezTo>
                <a:lnTo>
                  <a:pt x="6207" y="10956"/>
                </a:lnTo>
                <a:lnTo>
                  <a:pt x="7215" y="10956"/>
                </a:lnTo>
                <a:cubicBezTo>
                  <a:pt x="7877" y="10956"/>
                  <a:pt x="8475" y="10704"/>
                  <a:pt x="8948" y="10232"/>
                </a:cubicBezTo>
                <a:cubicBezTo>
                  <a:pt x="9074" y="10263"/>
                  <a:pt x="9137" y="10263"/>
                  <a:pt x="9263" y="10263"/>
                </a:cubicBezTo>
                <a:cubicBezTo>
                  <a:pt x="9830" y="10263"/>
                  <a:pt x="10302" y="9791"/>
                  <a:pt x="10302" y="9223"/>
                </a:cubicBezTo>
                <a:cubicBezTo>
                  <a:pt x="10302" y="8814"/>
                  <a:pt x="10019" y="8404"/>
                  <a:pt x="9609" y="8247"/>
                </a:cubicBezTo>
                <a:lnTo>
                  <a:pt x="9609" y="7491"/>
                </a:lnTo>
                <a:cubicBezTo>
                  <a:pt x="9924" y="7459"/>
                  <a:pt x="10239" y="7302"/>
                  <a:pt x="10397" y="7018"/>
                </a:cubicBezTo>
                <a:cubicBezTo>
                  <a:pt x="10617" y="6703"/>
                  <a:pt x="10617" y="6356"/>
                  <a:pt x="10460" y="6041"/>
                </a:cubicBezTo>
                <a:lnTo>
                  <a:pt x="9609" y="4403"/>
                </a:lnTo>
                <a:lnTo>
                  <a:pt x="9609" y="3332"/>
                </a:lnTo>
                <a:lnTo>
                  <a:pt x="10617" y="2355"/>
                </a:lnTo>
                <a:cubicBezTo>
                  <a:pt x="11153" y="1788"/>
                  <a:pt x="11153" y="938"/>
                  <a:pt x="10617" y="402"/>
                </a:cubicBezTo>
                <a:cubicBezTo>
                  <a:pt x="10334" y="134"/>
                  <a:pt x="9979" y="0"/>
                  <a:pt x="96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8" name="Google Shape;57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4175" y="241225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7"/>
          <p:cNvSpPr txBox="1"/>
          <p:nvPr>
            <p:ph type="ctrTitle"/>
          </p:nvPr>
        </p:nvSpPr>
        <p:spPr>
          <a:xfrm flipH="1">
            <a:off x="749050" y="500825"/>
            <a:ext cx="54888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INIEZIONE REMOTA</a:t>
            </a:r>
            <a:endParaRPr/>
          </a:p>
        </p:txBody>
      </p:sp>
      <p:sp>
        <p:nvSpPr>
          <p:cNvPr id="585" name="Google Shape;585;p47"/>
          <p:cNvSpPr txBox="1"/>
          <p:nvPr/>
        </p:nvSpPr>
        <p:spPr>
          <a:xfrm>
            <a:off x="3046351" y="4161150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86" name="Google Shape;5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225" y="1868750"/>
            <a:ext cx="6120001" cy="1800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85725">
              <a:srgbClr val="000000">
                <a:alpha val="50000"/>
              </a:srgbClr>
            </a:outerShdw>
          </a:effectLst>
        </p:spPr>
      </p:pic>
      <p:sp>
        <p:nvSpPr>
          <p:cNvPr id="587" name="Google Shape;587;p47"/>
          <p:cNvSpPr/>
          <p:nvPr/>
        </p:nvSpPr>
        <p:spPr>
          <a:xfrm>
            <a:off x="315100" y="685802"/>
            <a:ext cx="433961" cy="379647"/>
          </a:xfrm>
          <a:custGeom>
            <a:rect b="b" l="l" r="r" t="t"/>
            <a:pathLst>
              <a:path extrusionOk="0" h="11839" w="11973">
                <a:moveTo>
                  <a:pt x="9322" y="655"/>
                </a:moveTo>
                <a:cubicBezTo>
                  <a:pt x="9413" y="655"/>
                  <a:pt x="9499" y="686"/>
                  <a:pt x="9547" y="749"/>
                </a:cubicBezTo>
                <a:lnTo>
                  <a:pt x="11027" y="2198"/>
                </a:lnTo>
                <a:cubicBezTo>
                  <a:pt x="11122" y="2324"/>
                  <a:pt x="11122" y="2545"/>
                  <a:pt x="11027" y="2671"/>
                </a:cubicBezTo>
                <a:cubicBezTo>
                  <a:pt x="10964" y="2718"/>
                  <a:pt x="10870" y="2742"/>
                  <a:pt x="10779" y="2742"/>
                </a:cubicBezTo>
                <a:cubicBezTo>
                  <a:pt x="10689" y="2742"/>
                  <a:pt x="10602" y="2718"/>
                  <a:pt x="10555" y="2671"/>
                </a:cubicBezTo>
                <a:lnTo>
                  <a:pt x="10303" y="2419"/>
                </a:lnTo>
                <a:lnTo>
                  <a:pt x="9074" y="1190"/>
                </a:lnTo>
                <a:cubicBezTo>
                  <a:pt x="8916" y="1096"/>
                  <a:pt x="8916" y="907"/>
                  <a:pt x="9074" y="749"/>
                </a:cubicBezTo>
                <a:cubicBezTo>
                  <a:pt x="9137" y="686"/>
                  <a:pt x="9232" y="655"/>
                  <a:pt x="9322" y="655"/>
                </a:cubicBezTo>
                <a:close/>
                <a:moveTo>
                  <a:pt x="9106" y="2230"/>
                </a:moveTo>
                <a:lnTo>
                  <a:pt x="9547" y="2702"/>
                </a:lnTo>
                <a:lnTo>
                  <a:pt x="9011" y="3270"/>
                </a:lnTo>
                <a:lnTo>
                  <a:pt x="8538" y="2797"/>
                </a:lnTo>
                <a:lnTo>
                  <a:pt x="9106" y="2230"/>
                </a:lnTo>
                <a:close/>
                <a:moveTo>
                  <a:pt x="6333" y="1694"/>
                </a:moveTo>
                <a:cubicBezTo>
                  <a:pt x="6396" y="1694"/>
                  <a:pt x="6522" y="1726"/>
                  <a:pt x="6554" y="1789"/>
                </a:cubicBezTo>
                <a:lnTo>
                  <a:pt x="8759" y="3994"/>
                </a:lnTo>
                <a:lnTo>
                  <a:pt x="9988" y="5223"/>
                </a:lnTo>
                <a:cubicBezTo>
                  <a:pt x="10082" y="5254"/>
                  <a:pt x="10114" y="5349"/>
                  <a:pt x="10114" y="5475"/>
                </a:cubicBezTo>
                <a:cubicBezTo>
                  <a:pt x="10114" y="5538"/>
                  <a:pt x="10082" y="5664"/>
                  <a:pt x="9988" y="5695"/>
                </a:cubicBezTo>
                <a:cubicBezTo>
                  <a:pt x="9925" y="5727"/>
                  <a:pt x="9830" y="5821"/>
                  <a:pt x="9767" y="5821"/>
                </a:cubicBezTo>
                <a:cubicBezTo>
                  <a:pt x="9673" y="5821"/>
                  <a:pt x="9547" y="5790"/>
                  <a:pt x="9515" y="5695"/>
                </a:cubicBezTo>
                <a:lnTo>
                  <a:pt x="6081" y="2261"/>
                </a:lnTo>
                <a:cubicBezTo>
                  <a:pt x="6018" y="2198"/>
                  <a:pt x="5987" y="2104"/>
                  <a:pt x="5987" y="2041"/>
                </a:cubicBezTo>
                <a:cubicBezTo>
                  <a:pt x="5987" y="1946"/>
                  <a:pt x="6018" y="1852"/>
                  <a:pt x="6081" y="1789"/>
                </a:cubicBezTo>
                <a:cubicBezTo>
                  <a:pt x="6176" y="1726"/>
                  <a:pt x="6239" y="1694"/>
                  <a:pt x="6333" y="1694"/>
                </a:cubicBezTo>
                <a:close/>
                <a:moveTo>
                  <a:pt x="6333" y="3459"/>
                </a:moveTo>
                <a:lnTo>
                  <a:pt x="8286" y="5412"/>
                </a:lnTo>
                <a:lnTo>
                  <a:pt x="7782" y="5947"/>
                </a:lnTo>
                <a:lnTo>
                  <a:pt x="7026" y="5191"/>
                </a:lnTo>
                <a:cubicBezTo>
                  <a:pt x="6979" y="5128"/>
                  <a:pt x="6892" y="5097"/>
                  <a:pt x="6802" y="5097"/>
                </a:cubicBezTo>
                <a:cubicBezTo>
                  <a:pt x="6711" y="5097"/>
                  <a:pt x="6617" y="5128"/>
                  <a:pt x="6554" y="5191"/>
                </a:cubicBezTo>
                <a:cubicBezTo>
                  <a:pt x="6459" y="5317"/>
                  <a:pt x="6459" y="5538"/>
                  <a:pt x="6554" y="5664"/>
                </a:cubicBezTo>
                <a:lnTo>
                  <a:pt x="7310" y="6420"/>
                </a:lnTo>
                <a:lnTo>
                  <a:pt x="6837" y="6893"/>
                </a:lnTo>
                <a:lnTo>
                  <a:pt x="4884" y="4908"/>
                </a:lnTo>
                <a:lnTo>
                  <a:pt x="6333" y="3459"/>
                </a:lnTo>
                <a:close/>
                <a:moveTo>
                  <a:pt x="4348" y="5506"/>
                </a:moveTo>
                <a:lnTo>
                  <a:pt x="6333" y="7460"/>
                </a:lnTo>
                <a:lnTo>
                  <a:pt x="5860" y="7932"/>
                </a:lnTo>
                <a:lnTo>
                  <a:pt x="5388" y="7460"/>
                </a:lnTo>
                <a:cubicBezTo>
                  <a:pt x="5325" y="7412"/>
                  <a:pt x="5238" y="7389"/>
                  <a:pt x="5152" y="7389"/>
                </a:cubicBezTo>
                <a:cubicBezTo>
                  <a:pt x="5065" y="7389"/>
                  <a:pt x="4978" y="7412"/>
                  <a:pt x="4915" y="7460"/>
                </a:cubicBezTo>
                <a:cubicBezTo>
                  <a:pt x="4789" y="7586"/>
                  <a:pt x="4789" y="7838"/>
                  <a:pt x="4915" y="7932"/>
                </a:cubicBezTo>
                <a:lnTo>
                  <a:pt x="5388" y="8405"/>
                </a:lnTo>
                <a:lnTo>
                  <a:pt x="5167" y="8657"/>
                </a:lnTo>
                <a:cubicBezTo>
                  <a:pt x="4915" y="8846"/>
                  <a:pt x="4632" y="8940"/>
                  <a:pt x="4360" y="8940"/>
                </a:cubicBezTo>
                <a:cubicBezTo>
                  <a:pt x="4088" y="8940"/>
                  <a:pt x="3828" y="8846"/>
                  <a:pt x="3624" y="8657"/>
                </a:cubicBezTo>
                <a:lnTo>
                  <a:pt x="3151" y="8184"/>
                </a:lnTo>
                <a:cubicBezTo>
                  <a:pt x="2742" y="7775"/>
                  <a:pt x="2742" y="7113"/>
                  <a:pt x="3151" y="6735"/>
                </a:cubicBezTo>
                <a:lnTo>
                  <a:pt x="4348" y="5506"/>
                </a:lnTo>
                <a:close/>
                <a:moveTo>
                  <a:pt x="2678" y="8657"/>
                </a:moveTo>
                <a:lnTo>
                  <a:pt x="3151" y="9129"/>
                </a:lnTo>
                <a:lnTo>
                  <a:pt x="2899" y="9350"/>
                </a:lnTo>
                <a:cubicBezTo>
                  <a:pt x="2836" y="9413"/>
                  <a:pt x="2749" y="9444"/>
                  <a:pt x="2663" y="9444"/>
                </a:cubicBezTo>
                <a:cubicBezTo>
                  <a:pt x="2576" y="9444"/>
                  <a:pt x="2489" y="9413"/>
                  <a:pt x="2426" y="9350"/>
                </a:cubicBezTo>
                <a:cubicBezTo>
                  <a:pt x="2300" y="9255"/>
                  <a:pt x="2300" y="9003"/>
                  <a:pt x="2426" y="8877"/>
                </a:cubicBezTo>
                <a:lnTo>
                  <a:pt x="2678" y="8657"/>
                </a:lnTo>
                <a:close/>
                <a:moveTo>
                  <a:pt x="9389" y="1"/>
                </a:moveTo>
                <a:cubicBezTo>
                  <a:pt x="9121" y="1"/>
                  <a:pt x="8853" y="103"/>
                  <a:pt x="8664" y="308"/>
                </a:cubicBezTo>
                <a:cubicBezTo>
                  <a:pt x="8255" y="686"/>
                  <a:pt x="8255" y="1379"/>
                  <a:pt x="8664" y="1757"/>
                </a:cubicBezTo>
                <a:lnTo>
                  <a:pt x="8097" y="2324"/>
                </a:lnTo>
                <a:lnTo>
                  <a:pt x="7121" y="1316"/>
                </a:lnTo>
                <a:cubicBezTo>
                  <a:pt x="6932" y="1127"/>
                  <a:pt x="6648" y="1001"/>
                  <a:pt x="6365" y="1001"/>
                </a:cubicBezTo>
                <a:cubicBezTo>
                  <a:pt x="6081" y="1001"/>
                  <a:pt x="5829" y="1127"/>
                  <a:pt x="5608" y="1316"/>
                </a:cubicBezTo>
                <a:cubicBezTo>
                  <a:pt x="5419" y="1537"/>
                  <a:pt x="5293" y="1789"/>
                  <a:pt x="5293" y="2072"/>
                </a:cubicBezTo>
                <a:cubicBezTo>
                  <a:pt x="5293" y="2356"/>
                  <a:pt x="5419" y="2639"/>
                  <a:pt x="5608" y="2828"/>
                </a:cubicBezTo>
                <a:lnTo>
                  <a:pt x="5860" y="3049"/>
                </a:lnTo>
                <a:lnTo>
                  <a:pt x="2678" y="6263"/>
                </a:lnTo>
                <a:cubicBezTo>
                  <a:pt x="2143" y="6767"/>
                  <a:pt x="2048" y="7460"/>
                  <a:pt x="2269" y="8090"/>
                </a:cubicBezTo>
                <a:lnTo>
                  <a:pt x="1922" y="8468"/>
                </a:lnTo>
                <a:cubicBezTo>
                  <a:pt x="1607" y="8783"/>
                  <a:pt x="1513" y="9255"/>
                  <a:pt x="1733" y="9634"/>
                </a:cubicBezTo>
                <a:lnTo>
                  <a:pt x="95" y="11240"/>
                </a:lnTo>
                <a:cubicBezTo>
                  <a:pt x="1" y="11366"/>
                  <a:pt x="1" y="11618"/>
                  <a:pt x="95" y="11713"/>
                </a:cubicBezTo>
                <a:cubicBezTo>
                  <a:pt x="190" y="11807"/>
                  <a:pt x="284" y="11839"/>
                  <a:pt x="347" y="11839"/>
                </a:cubicBezTo>
                <a:cubicBezTo>
                  <a:pt x="410" y="11839"/>
                  <a:pt x="536" y="11807"/>
                  <a:pt x="568" y="11713"/>
                </a:cubicBezTo>
                <a:lnTo>
                  <a:pt x="2206" y="10106"/>
                </a:lnTo>
                <a:cubicBezTo>
                  <a:pt x="2363" y="10201"/>
                  <a:pt x="2458" y="10232"/>
                  <a:pt x="2615" y="10232"/>
                </a:cubicBezTo>
                <a:cubicBezTo>
                  <a:pt x="2899" y="10232"/>
                  <a:pt x="3183" y="10106"/>
                  <a:pt x="3372" y="9917"/>
                </a:cubicBezTo>
                <a:lnTo>
                  <a:pt x="3718" y="9571"/>
                </a:lnTo>
                <a:cubicBezTo>
                  <a:pt x="3939" y="9634"/>
                  <a:pt x="4159" y="9665"/>
                  <a:pt x="4348" y="9665"/>
                </a:cubicBezTo>
                <a:cubicBezTo>
                  <a:pt x="4789" y="9665"/>
                  <a:pt x="5262" y="9508"/>
                  <a:pt x="5577" y="9161"/>
                </a:cubicBezTo>
                <a:lnTo>
                  <a:pt x="8759" y="5979"/>
                </a:lnTo>
                <a:lnTo>
                  <a:pt x="9011" y="6199"/>
                </a:lnTo>
                <a:cubicBezTo>
                  <a:pt x="9200" y="6420"/>
                  <a:pt x="9484" y="6515"/>
                  <a:pt x="9767" y="6515"/>
                </a:cubicBezTo>
                <a:cubicBezTo>
                  <a:pt x="10019" y="6515"/>
                  <a:pt x="10303" y="6420"/>
                  <a:pt x="10492" y="6199"/>
                </a:cubicBezTo>
                <a:cubicBezTo>
                  <a:pt x="10712" y="6010"/>
                  <a:pt x="10807" y="5727"/>
                  <a:pt x="10807" y="5475"/>
                </a:cubicBezTo>
                <a:cubicBezTo>
                  <a:pt x="10807" y="5191"/>
                  <a:pt x="10712" y="4908"/>
                  <a:pt x="10492" y="4719"/>
                </a:cubicBezTo>
                <a:lnTo>
                  <a:pt x="9515" y="3711"/>
                </a:lnTo>
                <a:lnTo>
                  <a:pt x="10082" y="3207"/>
                </a:lnTo>
                <a:cubicBezTo>
                  <a:pt x="10271" y="3427"/>
                  <a:pt x="10555" y="3522"/>
                  <a:pt x="10807" y="3522"/>
                </a:cubicBezTo>
                <a:cubicBezTo>
                  <a:pt x="11090" y="3522"/>
                  <a:pt x="11374" y="3427"/>
                  <a:pt x="11563" y="3207"/>
                </a:cubicBezTo>
                <a:cubicBezTo>
                  <a:pt x="11972" y="2828"/>
                  <a:pt x="11972" y="2167"/>
                  <a:pt x="11563" y="1757"/>
                </a:cubicBezTo>
                <a:lnTo>
                  <a:pt x="10114" y="308"/>
                </a:lnTo>
                <a:cubicBezTo>
                  <a:pt x="9925" y="103"/>
                  <a:pt x="9657" y="1"/>
                  <a:pt x="938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4175" y="241225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8"/>
          <p:cNvSpPr txBox="1"/>
          <p:nvPr>
            <p:ph type="ctrTitle"/>
          </p:nvPr>
        </p:nvSpPr>
        <p:spPr>
          <a:xfrm flipH="1">
            <a:off x="576400" y="1933375"/>
            <a:ext cx="6020400" cy="70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dk2"/>
                </a:solidFill>
              </a:rPr>
              <a:t>PROBLEMI CON L’</a:t>
            </a:r>
            <a:r>
              <a:rPr lang="es" sz="3600">
                <a:solidFill>
                  <a:schemeClr val="dk2"/>
                </a:solidFill>
              </a:rPr>
              <a:t>INIEZIONE REMOTA</a:t>
            </a:r>
            <a:endParaRPr sz="3400"/>
          </a:p>
        </p:txBody>
      </p:sp>
      <p:sp>
        <p:nvSpPr>
          <p:cNvPr id="595" name="Google Shape;595;p48"/>
          <p:cNvSpPr txBox="1"/>
          <p:nvPr>
            <p:ph idx="1" type="subTitle"/>
          </p:nvPr>
        </p:nvSpPr>
        <p:spPr>
          <a:xfrm>
            <a:off x="1232975" y="2809300"/>
            <a:ext cx="4165800" cy="2246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Qualcosa non ha funzionato.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 script non riesce a catturare il nostro payload ‘/*/EXPLOIT’ restituendoci valore =  emptystring.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Come è possibile vedere vengono usati due caratteri speciali: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Carattere: /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Carattere: *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8"/>
          <p:cNvSpPr/>
          <p:nvPr/>
        </p:nvSpPr>
        <p:spPr>
          <a:xfrm>
            <a:off x="142450" y="2095302"/>
            <a:ext cx="433961" cy="379647"/>
          </a:xfrm>
          <a:custGeom>
            <a:rect b="b" l="l" r="r" t="t"/>
            <a:pathLst>
              <a:path extrusionOk="0" h="11839" w="11973">
                <a:moveTo>
                  <a:pt x="9322" y="655"/>
                </a:moveTo>
                <a:cubicBezTo>
                  <a:pt x="9413" y="655"/>
                  <a:pt x="9499" y="686"/>
                  <a:pt x="9547" y="749"/>
                </a:cubicBezTo>
                <a:lnTo>
                  <a:pt x="11027" y="2198"/>
                </a:lnTo>
                <a:cubicBezTo>
                  <a:pt x="11122" y="2324"/>
                  <a:pt x="11122" y="2545"/>
                  <a:pt x="11027" y="2671"/>
                </a:cubicBezTo>
                <a:cubicBezTo>
                  <a:pt x="10964" y="2718"/>
                  <a:pt x="10870" y="2742"/>
                  <a:pt x="10779" y="2742"/>
                </a:cubicBezTo>
                <a:cubicBezTo>
                  <a:pt x="10689" y="2742"/>
                  <a:pt x="10602" y="2718"/>
                  <a:pt x="10555" y="2671"/>
                </a:cubicBezTo>
                <a:lnTo>
                  <a:pt x="10303" y="2419"/>
                </a:lnTo>
                <a:lnTo>
                  <a:pt x="9074" y="1190"/>
                </a:lnTo>
                <a:cubicBezTo>
                  <a:pt x="8916" y="1096"/>
                  <a:pt x="8916" y="907"/>
                  <a:pt x="9074" y="749"/>
                </a:cubicBezTo>
                <a:cubicBezTo>
                  <a:pt x="9137" y="686"/>
                  <a:pt x="9232" y="655"/>
                  <a:pt x="9322" y="655"/>
                </a:cubicBezTo>
                <a:close/>
                <a:moveTo>
                  <a:pt x="9106" y="2230"/>
                </a:moveTo>
                <a:lnTo>
                  <a:pt x="9547" y="2702"/>
                </a:lnTo>
                <a:lnTo>
                  <a:pt x="9011" y="3270"/>
                </a:lnTo>
                <a:lnTo>
                  <a:pt x="8538" y="2797"/>
                </a:lnTo>
                <a:lnTo>
                  <a:pt x="9106" y="2230"/>
                </a:lnTo>
                <a:close/>
                <a:moveTo>
                  <a:pt x="6333" y="1694"/>
                </a:moveTo>
                <a:cubicBezTo>
                  <a:pt x="6396" y="1694"/>
                  <a:pt x="6522" y="1726"/>
                  <a:pt x="6554" y="1789"/>
                </a:cubicBezTo>
                <a:lnTo>
                  <a:pt x="8759" y="3994"/>
                </a:lnTo>
                <a:lnTo>
                  <a:pt x="9988" y="5223"/>
                </a:lnTo>
                <a:cubicBezTo>
                  <a:pt x="10082" y="5254"/>
                  <a:pt x="10114" y="5349"/>
                  <a:pt x="10114" y="5475"/>
                </a:cubicBezTo>
                <a:cubicBezTo>
                  <a:pt x="10114" y="5538"/>
                  <a:pt x="10082" y="5664"/>
                  <a:pt x="9988" y="5695"/>
                </a:cubicBezTo>
                <a:cubicBezTo>
                  <a:pt x="9925" y="5727"/>
                  <a:pt x="9830" y="5821"/>
                  <a:pt x="9767" y="5821"/>
                </a:cubicBezTo>
                <a:cubicBezTo>
                  <a:pt x="9673" y="5821"/>
                  <a:pt x="9547" y="5790"/>
                  <a:pt x="9515" y="5695"/>
                </a:cubicBezTo>
                <a:lnTo>
                  <a:pt x="6081" y="2261"/>
                </a:lnTo>
                <a:cubicBezTo>
                  <a:pt x="6018" y="2198"/>
                  <a:pt x="5987" y="2104"/>
                  <a:pt x="5987" y="2041"/>
                </a:cubicBezTo>
                <a:cubicBezTo>
                  <a:pt x="5987" y="1946"/>
                  <a:pt x="6018" y="1852"/>
                  <a:pt x="6081" y="1789"/>
                </a:cubicBezTo>
                <a:cubicBezTo>
                  <a:pt x="6176" y="1726"/>
                  <a:pt x="6239" y="1694"/>
                  <a:pt x="6333" y="1694"/>
                </a:cubicBezTo>
                <a:close/>
                <a:moveTo>
                  <a:pt x="6333" y="3459"/>
                </a:moveTo>
                <a:lnTo>
                  <a:pt x="8286" y="5412"/>
                </a:lnTo>
                <a:lnTo>
                  <a:pt x="7782" y="5947"/>
                </a:lnTo>
                <a:lnTo>
                  <a:pt x="7026" y="5191"/>
                </a:lnTo>
                <a:cubicBezTo>
                  <a:pt x="6979" y="5128"/>
                  <a:pt x="6892" y="5097"/>
                  <a:pt x="6802" y="5097"/>
                </a:cubicBezTo>
                <a:cubicBezTo>
                  <a:pt x="6711" y="5097"/>
                  <a:pt x="6617" y="5128"/>
                  <a:pt x="6554" y="5191"/>
                </a:cubicBezTo>
                <a:cubicBezTo>
                  <a:pt x="6459" y="5317"/>
                  <a:pt x="6459" y="5538"/>
                  <a:pt x="6554" y="5664"/>
                </a:cubicBezTo>
                <a:lnTo>
                  <a:pt x="7310" y="6420"/>
                </a:lnTo>
                <a:lnTo>
                  <a:pt x="6837" y="6893"/>
                </a:lnTo>
                <a:lnTo>
                  <a:pt x="4884" y="4908"/>
                </a:lnTo>
                <a:lnTo>
                  <a:pt x="6333" y="3459"/>
                </a:lnTo>
                <a:close/>
                <a:moveTo>
                  <a:pt x="4348" y="5506"/>
                </a:moveTo>
                <a:lnTo>
                  <a:pt x="6333" y="7460"/>
                </a:lnTo>
                <a:lnTo>
                  <a:pt x="5860" y="7932"/>
                </a:lnTo>
                <a:lnTo>
                  <a:pt x="5388" y="7460"/>
                </a:lnTo>
                <a:cubicBezTo>
                  <a:pt x="5325" y="7412"/>
                  <a:pt x="5238" y="7389"/>
                  <a:pt x="5152" y="7389"/>
                </a:cubicBezTo>
                <a:cubicBezTo>
                  <a:pt x="5065" y="7389"/>
                  <a:pt x="4978" y="7412"/>
                  <a:pt x="4915" y="7460"/>
                </a:cubicBezTo>
                <a:cubicBezTo>
                  <a:pt x="4789" y="7586"/>
                  <a:pt x="4789" y="7838"/>
                  <a:pt x="4915" y="7932"/>
                </a:cubicBezTo>
                <a:lnTo>
                  <a:pt x="5388" y="8405"/>
                </a:lnTo>
                <a:lnTo>
                  <a:pt x="5167" y="8657"/>
                </a:lnTo>
                <a:cubicBezTo>
                  <a:pt x="4915" y="8846"/>
                  <a:pt x="4632" y="8940"/>
                  <a:pt x="4360" y="8940"/>
                </a:cubicBezTo>
                <a:cubicBezTo>
                  <a:pt x="4088" y="8940"/>
                  <a:pt x="3828" y="8846"/>
                  <a:pt x="3624" y="8657"/>
                </a:cubicBezTo>
                <a:lnTo>
                  <a:pt x="3151" y="8184"/>
                </a:lnTo>
                <a:cubicBezTo>
                  <a:pt x="2742" y="7775"/>
                  <a:pt x="2742" y="7113"/>
                  <a:pt x="3151" y="6735"/>
                </a:cubicBezTo>
                <a:lnTo>
                  <a:pt x="4348" y="5506"/>
                </a:lnTo>
                <a:close/>
                <a:moveTo>
                  <a:pt x="2678" y="8657"/>
                </a:moveTo>
                <a:lnTo>
                  <a:pt x="3151" y="9129"/>
                </a:lnTo>
                <a:lnTo>
                  <a:pt x="2899" y="9350"/>
                </a:lnTo>
                <a:cubicBezTo>
                  <a:pt x="2836" y="9413"/>
                  <a:pt x="2749" y="9444"/>
                  <a:pt x="2663" y="9444"/>
                </a:cubicBezTo>
                <a:cubicBezTo>
                  <a:pt x="2576" y="9444"/>
                  <a:pt x="2489" y="9413"/>
                  <a:pt x="2426" y="9350"/>
                </a:cubicBezTo>
                <a:cubicBezTo>
                  <a:pt x="2300" y="9255"/>
                  <a:pt x="2300" y="9003"/>
                  <a:pt x="2426" y="8877"/>
                </a:cubicBezTo>
                <a:lnTo>
                  <a:pt x="2678" y="8657"/>
                </a:lnTo>
                <a:close/>
                <a:moveTo>
                  <a:pt x="9389" y="1"/>
                </a:moveTo>
                <a:cubicBezTo>
                  <a:pt x="9121" y="1"/>
                  <a:pt x="8853" y="103"/>
                  <a:pt x="8664" y="308"/>
                </a:cubicBezTo>
                <a:cubicBezTo>
                  <a:pt x="8255" y="686"/>
                  <a:pt x="8255" y="1379"/>
                  <a:pt x="8664" y="1757"/>
                </a:cubicBezTo>
                <a:lnTo>
                  <a:pt x="8097" y="2324"/>
                </a:lnTo>
                <a:lnTo>
                  <a:pt x="7121" y="1316"/>
                </a:lnTo>
                <a:cubicBezTo>
                  <a:pt x="6932" y="1127"/>
                  <a:pt x="6648" y="1001"/>
                  <a:pt x="6365" y="1001"/>
                </a:cubicBezTo>
                <a:cubicBezTo>
                  <a:pt x="6081" y="1001"/>
                  <a:pt x="5829" y="1127"/>
                  <a:pt x="5608" y="1316"/>
                </a:cubicBezTo>
                <a:cubicBezTo>
                  <a:pt x="5419" y="1537"/>
                  <a:pt x="5293" y="1789"/>
                  <a:pt x="5293" y="2072"/>
                </a:cubicBezTo>
                <a:cubicBezTo>
                  <a:pt x="5293" y="2356"/>
                  <a:pt x="5419" y="2639"/>
                  <a:pt x="5608" y="2828"/>
                </a:cubicBezTo>
                <a:lnTo>
                  <a:pt x="5860" y="3049"/>
                </a:lnTo>
                <a:lnTo>
                  <a:pt x="2678" y="6263"/>
                </a:lnTo>
                <a:cubicBezTo>
                  <a:pt x="2143" y="6767"/>
                  <a:pt x="2048" y="7460"/>
                  <a:pt x="2269" y="8090"/>
                </a:cubicBezTo>
                <a:lnTo>
                  <a:pt x="1922" y="8468"/>
                </a:lnTo>
                <a:cubicBezTo>
                  <a:pt x="1607" y="8783"/>
                  <a:pt x="1513" y="9255"/>
                  <a:pt x="1733" y="9634"/>
                </a:cubicBezTo>
                <a:lnTo>
                  <a:pt x="95" y="11240"/>
                </a:lnTo>
                <a:cubicBezTo>
                  <a:pt x="1" y="11366"/>
                  <a:pt x="1" y="11618"/>
                  <a:pt x="95" y="11713"/>
                </a:cubicBezTo>
                <a:cubicBezTo>
                  <a:pt x="190" y="11807"/>
                  <a:pt x="284" y="11839"/>
                  <a:pt x="347" y="11839"/>
                </a:cubicBezTo>
                <a:cubicBezTo>
                  <a:pt x="410" y="11839"/>
                  <a:pt x="536" y="11807"/>
                  <a:pt x="568" y="11713"/>
                </a:cubicBezTo>
                <a:lnTo>
                  <a:pt x="2206" y="10106"/>
                </a:lnTo>
                <a:cubicBezTo>
                  <a:pt x="2363" y="10201"/>
                  <a:pt x="2458" y="10232"/>
                  <a:pt x="2615" y="10232"/>
                </a:cubicBezTo>
                <a:cubicBezTo>
                  <a:pt x="2899" y="10232"/>
                  <a:pt x="3183" y="10106"/>
                  <a:pt x="3372" y="9917"/>
                </a:cubicBezTo>
                <a:lnTo>
                  <a:pt x="3718" y="9571"/>
                </a:lnTo>
                <a:cubicBezTo>
                  <a:pt x="3939" y="9634"/>
                  <a:pt x="4159" y="9665"/>
                  <a:pt x="4348" y="9665"/>
                </a:cubicBezTo>
                <a:cubicBezTo>
                  <a:pt x="4789" y="9665"/>
                  <a:pt x="5262" y="9508"/>
                  <a:pt x="5577" y="9161"/>
                </a:cubicBezTo>
                <a:lnTo>
                  <a:pt x="8759" y="5979"/>
                </a:lnTo>
                <a:lnTo>
                  <a:pt x="9011" y="6199"/>
                </a:lnTo>
                <a:cubicBezTo>
                  <a:pt x="9200" y="6420"/>
                  <a:pt x="9484" y="6515"/>
                  <a:pt x="9767" y="6515"/>
                </a:cubicBezTo>
                <a:cubicBezTo>
                  <a:pt x="10019" y="6515"/>
                  <a:pt x="10303" y="6420"/>
                  <a:pt x="10492" y="6199"/>
                </a:cubicBezTo>
                <a:cubicBezTo>
                  <a:pt x="10712" y="6010"/>
                  <a:pt x="10807" y="5727"/>
                  <a:pt x="10807" y="5475"/>
                </a:cubicBezTo>
                <a:cubicBezTo>
                  <a:pt x="10807" y="5191"/>
                  <a:pt x="10712" y="4908"/>
                  <a:pt x="10492" y="4719"/>
                </a:cubicBezTo>
                <a:lnTo>
                  <a:pt x="9515" y="3711"/>
                </a:lnTo>
                <a:lnTo>
                  <a:pt x="10082" y="3207"/>
                </a:lnTo>
                <a:cubicBezTo>
                  <a:pt x="10271" y="3427"/>
                  <a:pt x="10555" y="3522"/>
                  <a:pt x="10807" y="3522"/>
                </a:cubicBezTo>
                <a:cubicBezTo>
                  <a:pt x="11090" y="3522"/>
                  <a:pt x="11374" y="3427"/>
                  <a:pt x="11563" y="3207"/>
                </a:cubicBezTo>
                <a:cubicBezTo>
                  <a:pt x="11972" y="2828"/>
                  <a:pt x="11972" y="2167"/>
                  <a:pt x="11563" y="1757"/>
                </a:cubicBezTo>
                <a:lnTo>
                  <a:pt x="10114" y="308"/>
                </a:lnTo>
                <a:cubicBezTo>
                  <a:pt x="9925" y="103"/>
                  <a:pt x="9657" y="1"/>
                  <a:pt x="938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175" y="241225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9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URL ENCODING</a:t>
            </a:r>
            <a:endParaRPr/>
          </a:p>
        </p:txBody>
      </p:sp>
      <p:sp>
        <p:nvSpPr>
          <p:cNvPr id="604" name="Google Shape;604;p49"/>
          <p:cNvSpPr txBox="1"/>
          <p:nvPr>
            <p:ph idx="1" type="subTitle"/>
          </p:nvPr>
        </p:nvSpPr>
        <p:spPr>
          <a:xfrm>
            <a:off x="3567100" y="2647774"/>
            <a:ext cx="29307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procedura di escape dei caratteri speciali in un URL prende il nome di </a:t>
            </a: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URL encoding.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 il carattere speciale: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s"/>
              <a:t>Si individua il suo codice ASCII 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s"/>
              <a:t>Lo si scrive in esadecimale 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s"/>
              <a:t>Si inserisce il carattere di escape % </a:t>
            </a:r>
            <a:endParaRPr/>
          </a:p>
        </p:txBody>
      </p:sp>
      <p:pic>
        <p:nvPicPr>
          <p:cNvPr id="605" name="Google Shape;6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175" y="241225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0"/>
          <p:cNvSpPr txBox="1"/>
          <p:nvPr>
            <p:ph type="ctrTitle"/>
          </p:nvPr>
        </p:nvSpPr>
        <p:spPr>
          <a:xfrm flipH="1">
            <a:off x="749050" y="500825"/>
            <a:ext cx="4139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URL ENCODING</a:t>
            </a:r>
            <a:endParaRPr/>
          </a:p>
        </p:txBody>
      </p:sp>
      <p:sp>
        <p:nvSpPr>
          <p:cNvPr id="612" name="Google Shape;612;p50"/>
          <p:cNvSpPr txBox="1"/>
          <p:nvPr/>
        </p:nvSpPr>
        <p:spPr>
          <a:xfrm>
            <a:off x="3046351" y="4219525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ENCODED URL: </a:t>
            </a: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%60%2F%2A%2FEXPLOIT%60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613" name="Google Shape;61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625" y="1320400"/>
            <a:ext cx="3951053" cy="2847536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3360000" dist="28575">
              <a:srgbClr val="000000">
                <a:alpha val="50000"/>
              </a:srgbClr>
            </a:outerShdw>
          </a:effectLst>
        </p:spPr>
      </p:pic>
      <p:pic>
        <p:nvPicPr>
          <p:cNvPr id="614" name="Google Shape;61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4175" y="241225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1"/>
          <p:cNvSpPr txBox="1"/>
          <p:nvPr>
            <p:ph type="ctrTitle"/>
          </p:nvPr>
        </p:nvSpPr>
        <p:spPr>
          <a:xfrm flipH="1">
            <a:off x="576400" y="1933375"/>
            <a:ext cx="6020400" cy="70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dk2"/>
                </a:solidFill>
              </a:rPr>
              <a:t>INPUT CORRETTO</a:t>
            </a:r>
            <a:endParaRPr sz="3400"/>
          </a:p>
        </p:txBody>
      </p:sp>
      <p:sp>
        <p:nvSpPr>
          <p:cNvPr id="621" name="Google Shape;621;p51"/>
          <p:cNvSpPr txBox="1"/>
          <p:nvPr>
            <p:ph idx="1" type="subTitle"/>
          </p:nvPr>
        </p:nvSpPr>
        <p:spPr>
          <a:xfrm>
            <a:off x="634725" y="2809300"/>
            <a:ext cx="4764300" cy="2246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L’input corretto da inviare allo script index.cgi prevede l’URL encoding dei caratteri speciali: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GET /index.cgi?username=’/*/EXPLOIT’&amp;password=xxxx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diventa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GET /index.cgi?username=%60%2F%2A%2FEXPLOIT%60&amp;password=xxxx</a:t>
            </a:r>
            <a:endParaRPr/>
          </a:p>
        </p:txBody>
      </p:sp>
      <p:sp>
        <p:nvSpPr>
          <p:cNvPr id="622" name="Google Shape;622;p51"/>
          <p:cNvSpPr/>
          <p:nvPr/>
        </p:nvSpPr>
        <p:spPr>
          <a:xfrm>
            <a:off x="142450" y="2095302"/>
            <a:ext cx="433961" cy="379647"/>
          </a:xfrm>
          <a:custGeom>
            <a:rect b="b" l="l" r="r" t="t"/>
            <a:pathLst>
              <a:path extrusionOk="0" h="11839" w="11973">
                <a:moveTo>
                  <a:pt x="9322" y="655"/>
                </a:moveTo>
                <a:cubicBezTo>
                  <a:pt x="9413" y="655"/>
                  <a:pt x="9499" y="686"/>
                  <a:pt x="9547" y="749"/>
                </a:cubicBezTo>
                <a:lnTo>
                  <a:pt x="11027" y="2198"/>
                </a:lnTo>
                <a:cubicBezTo>
                  <a:pt x="11122" y="2324"/>
                  <a:pt x="11122" y="2545"/>
                  <a:pt x="11027" y="2671"/>
                </a:cubicBezTo>
                <a:cubicBezTo>
                  <a:pt x="10964" y="2718"/>
                  <a:pt x="10870" y="2742"/>
                  <a:pt x="10779" y="2742"/>
                </a:cubicBezTo>
                <a:cubicBezTo>
                  <a:pt x="10689" y="2742"/>
                  <a:pt x="10602" y="2718"/>
                  <a:pt x="10555" y="2671"/>
                </a:cubicBezTo>
                <a:lnTo>
                  <a:pt x="10303" y="2419"/>
                </a:lnTo>
                <a:lnTo>
                  <a:pt x="9074" y="1190"/>
                </a:lnTo>
                <a:cubicBezTo>
                  <a:pt x="8916" y="1096"/>
                  <a:pt x="8916" y="907"/>
                  <a:pt x="9074" y="749"/>
                </a:cubicBezTo>
                <a:cubicBezTo>
                  <a:pt x="9137" y="686"/>
                  <a:pt x="9232" y="655"/>
                  <a:pt x="9322" y="655"/>
                </a:cubicBezTo>
                <a:close/>
                <a:moveTo>
                  <a:pt x="9106" y="2230"/>
                </a:moveTo>
                <a:lnTo>
                  <a:pt x="9547" y="2702"/>
                </a:lnTo>
                <a:lnTo>
                  <a:pt x="9011" y="3270"/>
                </a:lnTo>
                <a:lnTo>
                  <a:pt x="8538" y="2797"/>
                </a:lnTo>
                <a:lnTo>
                  <a:pt x="9106" y="2230"/>
                </a:lnTo>
                <a:close/>
                <a:moveTo>
                  <a:pt x="6333" y="1694"/>
                </a:moveTo>
                <a:cubicBezTo>
                  <a:pt x="6396" y="1694"/>
                  <a:pt x="6522" y="1726"/>
                  <a:pt x="6554" y="1789"/>
                </a:cubicBezTo>
                <a:lnTo>
                  <a:pt x="8759" y="3994"/>
                </a:lnTo>
                <a:lnTo>
                  <a:pt x="9988" y="5223"/>
                </a:lnTo>
                <a:cubicBezTo>
                  <a:pt x="10082" y="5254"/>
                  <a:pt x="10114" y="5349"/>
                  <a:pt x="10114" y="5475"/>
                </a:cubicBezTo>
                <a:cubicBezTo>
                  <a:pt x="10114" y="5538"/>
                  <a:pt x="10082" y="5664"/>
                  <a:pt x="9988" y="5695"/>
                </a:cubicBezTo>
                <a:cubicBezTo>
                  <a:pt x="9925" y="5727"/>
                  <a:pt x="9830" y="5821"/>
                  <a:pt x="9767" y="5821"/>
                </a:cubicBezTo>
                <a:cubicBezTo>
                  <a:pt x="9673" y="5821"/>
                  <a:pt x="9547" y="5790"/>
                  <a:pt x="9515" y="5695"/>
                </a:cubicBezTo>
                <a:lnTo>
                  <a:pt x="6081" y="2261"/>
                </a:lnTo>
                <a:cubicBezTo>
                  <a:pt x="6018" y="2198"/>
                  <a:pt x="5987" y="2104"/>
                  <a:pt x="5987" y="2041"/>
                </a:cubicBezTo>
                <a:cubicBezTo>
                  <a:pt x="5987" y="1946"/>
                  <a:pt x="6018" y="1852"/>
                  <a:pt x="6081" y="1789"/>
                </a:cubicBezTo>
                <a:cubicBezTo>
                  <a:pt x="6176" y="1726"/>
                  <a:pt x="6239" y="1694"/>
                  <a:pt x="6333" y="1694"/>
                </a:cubicBezTo>
                <a:close/>
                <a:moveTo>
                  <a:pt x="6333" y="3459"/>
                </a:moveTo>
                <a:lnTo>
                  <a:pt x="8286" y="5412"/>
                </a:lnTo>
                <a:lnTo>
                  <a:pt x="7782" y="5947"/>
                </a:lnTo>
                <a:lnTo>
                  <a:pt x="7026" y="5191"/>
                </a:lnTo>
                <a:cubicBezTo>
                  <a:pt x="6979" y="5128"/>
                  <a:pt x="6892" y="5097"/>
                  <a:pt x="6802" y="5097"/>
                </a:cubicBezTo>
                <a:cubicBezTo>
                  <a:pt x="6711" y="5097"/>
                  <a:pt x="6617" y="5128"/>
                  <a:pt x="6554" y="5191"/>
                </a:cubicBezTo>
                <a:cubicBezTo>
                  <a:pt x="6459" y="5317"/>
                  <a:pt x="6459" y="5538"/>
                  <a:pt x="6554" y="5664"/>
                </a:cubicBezTo>
                <a:lnTo>
                  <a:pt x="7310" y="6420"/>
                </a:lnTo>
                <a:lnTo>
                  <a:pt x="6837" y="6893"/>
                </a:lnTo>
                <a:lnTo>
                  <a:pt x="4884" y="4908"/>
                </a:lnTo>
                <a:lnTo>
                  <a:pt x="6333" y="3459"/>
                </a:lnTo>
                <a:close/>
                <a:moveTo>
                  <a:pt x="4348" y="5506"/>
                </a:moveTo>
                <a:lnTo>
                  <a:pt x="6333" y="7460"/>
                </a:lnTo>
                <a:lnTo>
                  <a:pt x="5860" y="7932"/>
                </a:lnTo>
                <a:lnTo>
                  <a:pt x="5388" y="7460"/>
                </a:lnTo>
                <a:cubicBezTo>
                  <a:pt x="5325" y="7412"/>
                  <a:pt x="5238" y="7389"/>
                  <a:pt x="5152" y="7389"/>
                </a:cubicBezTo>
                <a:cubicBezTo>
                  <a:pt x="5065" y="7389"/>
                  <a:pt x="4978" y="7412"/>
                  <a:pt x="4915" y="7460"/>
                </a:cubicBezTo>
                <a:cubicBezTo>
                  <a:pt x="4789" y="7586"/>
                  <a:pt x="4789" y="7838"/>
                  <a:pt x="4915" y="7932"/>
                </a:cubicBezTo>
                <a:lnTo>
                  <a:pt x="5388" y="8405"/>
                </a:lnTo>
                <a:lnTo>
                  <a:pt x="5167" y="8657"/>
                </a:lnTo>
                <a:cubicBezTo>
                  <a:pt x="4915" y="8846"/>
                  <a:pt x="4632" y="8940"/>
                  <a:pt x="4360" y="8940"/>
                </a:cubicBezTo>
                <a:cubicBezTo>
                  <a:pt x="4088" y="8940"/>
                  <a:pt x="3828" y="8846"/>
                  <a:pt x="3624" y="8657"/>
                </a:cubicBezTo>
                <a:lnTo>
                  <a:pt x="3151" y="8184"/>
                </a:lnTo>
                <a:cubicBezTo>
                  <a:pt x="2742" y="7775"/>
                  <a:pt x="2742" y="7113"/>
                  <a:pt x="3151" y="6735"/>
                </a:cubicBezTo>
                <a:lnTo>
                  <a:pt x="4348" y="5506"/>
                </a:lnTo>
                <a:close/>
                <a:moveTo>
                  <a:pt x="2678" y="8657"/>
                </a:moveTo>
                <a:lnTo>
                  <a:pt x="3151" y="9129"/>
                </a:lnTo>
                <a:lnTo>
                  <a:pt x="2899" y="9350"/>
                </a:lnTo>
                <a:cubicBezTo>
                  <a:pt x="2836" y="9413"/>
                  <a:pt x="2749" y="9444"/>
                  <a:pt x="2663" y="9444"/>
                </a:cubicBezTo>
                <a:cubicBezTo>
                  <a:pt x="2576" y="9444"/>
                  <a:pt x="2489" y="9413"/>
                  <a:pt x="2426" y="9350"/>
                </a:cubicBezTo>
                <a:cubicBezTo>
                  <a:pt x="2300" y="9255"/>
                  <a:pt x="2300" y="9003"/>
                  <a:pt x="2426" y="8877"/>
                </a:cubicBezTo>
                <a:lnTo>
                  <a:pt x="2678" y="8657"/>
                </a:lnTo>
                <a:close/>
                <a:moveTo>
                  <a:pt x="9389" y="1"/>
                </a:moveTo>
                <a:cubicBezTo>
                  <a:pt x="9121" y="1"/>
                  <a:pt x="8853" y="103"/>
                  <a:pt x="8664" y="308"/>
                </a:cubicBezTo>
                <a:cubicBezTo>
                  <a:pt x="8255" y="686"/>
                  <a:pt x="8255" y="1379"/>
                  <a:pt x="8664" y="1757"/>
                </a:cubicBezTo>
                <a:lnTo>
                  <a:pt x="8097" y="2324"/>
                </a:lnTo>
                <a:lnTo>
                  <a:pt x="7121" y="1316"/>
                </a:lnTo>
                <a:cubicBezTo>
                  <a:pt x="6932" y="1127"/>
                  <a:pt x="6648" y="1001"/>
                  <a:pt x="6365" y="1001"/>
                </a:cubicBezTo>
                <a:cubicBezTo>
                  <a:pt x="6081" y="1001"/>
                  <a:pt x="5829" y="1127"/>
                  <a:pt x="5608" y="1316"/>
                </a:cubicBezTo>
                <a:cubicBezTo>
                  <a:pt x="5419" y="1537"/>
                  <a:pt x="5293" y="1789"/>
                  <a:pt x="5293" y="2072"/>
                </a:cubicBezTo>
                <a:cubicBezTo>
                  <a:pt x="5293" y="2356"/>
                  <a:pt x="5419" y="2639"/>
                  <a:pt x="5608" y="2828"/>
                </a:cubicBezTo>
                <a:lnTo>
                  <a:pt x="5860" y="3049"/>
                </a:lnTo>
                <a:lnTo>
                  <a:pt x="2678" y="6263"/>
                </a:lnTo>
                <a:cubicBezTo>
                  <a:pt x="2143" y="6767"/>
                  <a:pt x="2048" y="7460"/>
                  <a:pt x="2269" y="8090"/>
                </a:cubicBezTo>
                <a:lnTo>
                  <a:pt x="1922" y="8468"/>
                </a:lnTo>
                <a:cubicBezTo>
                  <a:pt x="1607" y="8783"/>
                  <a:pt x="1513" y="9255"/>
                  <a:pt x="1733" y="9634"/>
                </a:cubicBezTo>
                <a:lnTo>
                  <a:pt x="95" y="11240"/>
                </a:lnTo>
                <a:cubicBezTo>
                  <a:pt x="1" y="11366"/>
                  <a:pt x="1" y="11618"/>
                  <a:pt x="95" y="11713"/>
                </a:cubicBezTo>
                <a:cubicBezTo>
                  <a:pt x="190" y="11807"/>
                  <a:pt x="284" y="11839"/>
                  <a:pt x="347" y="11839"/>
                </a:cubicBezTo>
                <a:cubicBezTo>
                  <a:pt x="410" y="11839"/>
                  <a:pt x="536" y="11807"/>
                  <a:pt x="568" y="11713"/>
                </a:cubicBezTo>
                <a:lnTo>
                  <a:pt x="2206" y="10106"/>
                </a:lnTo>
                <a:cubicBezTo>
                  <a:pt x="2363" y="10201"/>
                  <a:pt x="2458" y="10232"/>
                  <a:pt x="2615" y="10232"/>
                </a:cubicBezTo>
                <a:cubicBezTo>
                  <a:pt x="2899" y="10232"/>
                  <a:pt x="3183" y="10106"/>
                  <a:pt x="3372" y="9917"/>
                </a:cubicBezTo>
                <a:lnTo>
                  <a:pt x="3718" y="9571"/>
                </a:lnTo>
                <a:cubicBezTo>
                  <a:pt x="3939" y="9634"/>
                  <a:pt x="4159" y="9665"/>
                  <a:pt x="4348" y="9665"/>
                </a:cubicBezTo>
                <a:cubicBezTo>
                  <a:pt x="4789" y="9665"/>
                  <a:pt x="5262" y="9508"/>
                  <a:pt x="5577" y="9161"/>
                </a:cubicBezTo>
                <a:lnTo>
                  <a:pt x="8759" y="5979"/>
                </a:lnTo>
                <a:lnTo>
                  <a:pt x="9011" y="6199"/>
                </a:lnTo>
                <a:cubicBezTo>
                  <a:pt x="9200" y="6420"/>
                  <a:pt x="9484" y="6515"/>
                  <a:pt x="9767" y="6515"/>
                </a:cubicBezTo>
                <a:cubicBezTo>
                  <a:pt x="10019" y="6515"/>
                  <a:pt x="10303" y="6420"/>
                  <a:pt x="10492" y="6199"/>
                </a:cubicBezTo>
                <a:cubicBezTo>
                  <a:pt x="10712" y="6010"/>
                  <a:pt x="10807" y="5727"/>
                  <a:pt x="10807" y="5475"/>
                </a:cubicBezTo>
                <a:cubicBezTo>
                  <a:pt x="10807" y="5191"/>
                  <a:pt x="10712" y="4908"/>
                  <a:pt x="10492" y="4719"/>
                </a:cubicBezTo>
                <a:lnTo>
                  <a:pt x="9515" y="3711"/>
                </a:lnTo>
                <a:lnTo>
                  <a:pt x="10082" y="3207"/>
                </a:lnTo>
                <a:cubicBezTo>
                  <a:pt x="10271" y="3427"/>
                  <a:pt x="10555" y="3522"/>
                  <a:pt x="10807" y="3522"/>
                </a:cubicBezTo>
                <a:cubicBezTo>
                  <a:pt x="11090" y="3522"/>
                  <a:pt x="11374" y="3427"/>
                  <a:pt x="11563" y="3207"/>
                </a:cubicBezTo>
                <a:cubicBezTo>
                  <a:pt x="11972" y="2828"/>
                  <a:pt x="11972" y="2167"/>
                  <a:pt x="11563" y="1757"/>
                </a:cubicBezTo>
                <a:lnTo>
                  <a:pt x="10114" y="308"/>
                </a:lnTo>
                <a:cubicBezTo>
                  <a:pt x="9925" y="103"/>
                  <a:pt x="9657" y="1"/>
                  <a:pt x="938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3" name="Google Shape;6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175" y="241225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2"/>
          <p:cNvSpPr txBox="1"/>
          <p:nvPr>
            <p:ph type="ctrTitle"/>
          </p:nvPr>
        </p:nvSpPr>
        <p:spPr>
          <a:xfrm flipH="1">
            <a:off x="435375" y="5154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RISULTATO</a:t>
            </a:r>
            <a:endParaRPr/>
          </a:p>
        </p:txBody>
      </p:sp>
      <p:sp>
        <p:nvSpPr>
          <p:cNvPr id="630" name="Google Shape;630;p52"/>
          <p:cNvSpPr txBox="1"/>
          <p:nvPr/>
        </p:nvSpPr>
        <p:spPr>
          <a:xfrm>
            <a:off x="1291350" y="1108975"/>
            <a:ext cx="15540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631" name="Google Shape;631;p52"/>
          <p:cNvGrpSpPr/>
          <p:nvPr/>
        </p:nvGrpSpPr>
        <p:grpSpPr>
          <a:xfrm>
            <a:off x="505690" y="742962"/>
            <a:ext cx="321621" cy="291081"/>
            <a:chOff x="-60988625" y="2310475"/>
            <a:chExt cx="316650" cy="311150"/>
          </a:xfrm>
        </p:grpSpPr>
        <p:sp>
          <p:nvSpPr>
            <p:cNvPr id="632" name="Google Shape;632;p52"/>
            <p:cNvSpPr/>
            <p:nvPr/>
          </p:nvSpPr>
          <p:spPr>
            <a:xfrm>
              <a:off x="-60988625" y="2310475"/>
              <a:ext cx="311125" cy="311150"/>
            </a:xfrm>
            <a:custGeom>
              <a:rect b="b" l="l" r="r" t="t"/>
              <a:pathLst>
                <a:path extrusionOk="0" h="12446" w="12445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2"/>
            <p:cNvSpPr/>
            <p:nvPr/>
          </p:nvSpPr>
          <p:spPr>
            <a:xfrm>
              <a:off x="-60947675" y="2353025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2"/>
            <p:cNvSpPr/>
            <p:nvPr/>
          </p:nvSpPr>
          <p:spPr>
            <a:xfrm>
              <a:off x="-60947675" y="2415250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2"/>
            <p:cNvSpPr/>
            <p:nvPr/>
          </p:nvSpPr>
          <p:spPr>
            <a:xfrm>
              <a:off x="-60947675" y="2475875"/>
              <a:ext cx="145725" cy="22100"/>
            </a:xfrm>
            <a:custGeom>
              <a:rect b="b" l="l" r="r" t="t"/>
              <a:pathLst>
                <a:path extrusionOk="0" h="884" w="5829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2"/>
            <p:cNvSpPr/>
            <p:nvPr/>
          </p:nvSpPr>
          <p:spPr>
            <a:xfrm>
              <a:off x="-60947675" y="2538100"/>
              <a:ext cx="145725" cy="22075"/>
            </a:xfrm>
            <a:custGeom>
              <a:rect b="b" l="l" r="r" t="t"/>
              <a:pathLst>
                <a:path extrusionOk="0" h="883" w="5829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2"/>
            <p:cNvSpPr/>
            <p:nvPr/>
          </p:nvSpPr>
          <p:spPr>
            <a:xfrm>
              <a:off x="-60740525" y="2312050"/>
              <a:ext cx="68550" cy="233950"/>
            </a:xfrm>
            <a:custGeom>
              <a:rect b="b" l="l" r="r" t="t"/>
              <a:pathLst>
                <a:path extrusionOk="0" h="9358" w="2742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8" name="Google Shape;638;p52"/>
          <p:cNvPicPr preferRelativeResize="0"/>
          <p:nvPr/>
        </p:nvPicPr>
        <p:blipFill rotWithShape="1">
          <a:blip r:embed="rId3">
            <a:alphaModFix/>
          </a:blip>
          <a:srcRect b="13859" l="-517" r="14221" t="-12014"/>
          <a:stretch/>
        </p:blipFill>
        <p:spPr>
          <a:xfrm>
            <a:off x="4782700" y="2162775"/>
            <a:ext cx="4075800" cy="2668699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19050">
              <a:srgbClr val="000000">
                <a:alpha val="50000"/>
              </a:srgbClr>
            </a:outerShdw>
            <a:reflection blurRad="0" dir="5400000" dist="38100" endA="0" endPos="9000" fadeDir="5400012" kx="0" rotWithShape="0" algn="bl" stPos="0" sy="-100000" ky="0"/>
          </a:effectLst>
        </p:spPr>
      </p:pic>
      <p:pic>
        <p:nvPicPr>
          <p:cNvPr id="639" name="Google Shape;639;p52"/>
          <p:cNvPicPr preferRelativeResize="0"/>
          <p:nvPr/>
        </p:nvPicPr>
        <p:blipFill rotWithShape="1">
          <a:blip r:embed="rId4">
            <a:alphaModFix/>
          </a:blip>
          <a:srcRect b="0" l="0" r="5571" t="8958"/>
          <a:stretch/>
        </p:blipFill>
        <p:spPr>
          <a:xfrm>
            <a:off x="317975" y="2496175"/>
            <a:ext cx="3590451" cy="2385424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  <a:reflection blurRad="0" dir="5400000" dist="38100" endA="0" endPos="9000" fadeDir="5400012" kx="0" rotWithShape="0" algn="bl" stPos="0" sy="-100000" ky="0"/>
          </a:effectLst>
        </p:spPr>
      </p:pic>
      <p:sp>
        <p:nvSpPr>
          <p:cNvPr id="640" name="Google Shape;640;p52"/>
          <p:cNvSpPr txBox="1"/>
          <p:nvPr/>
        </p:nvSpPr>
        <p:spPr>
          <a:xfrm rot="-545920">
            <a:off x="5799629" y="1589302"/>
            <a:ext cx="971322" cy="365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99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OFFENSIVE SIDE</a:t>
            </a:r>
            <a:endParaRPr sz="900">
              <a:solidFill>
                <a:srgbClr val="99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41" name="Google Shape;641;p52"/>
          <p:cNvSpPr/>
          <p:nvPr/>
        </p:nvSpPr>
        <p:spPr>
          <a:xfrm>
            <a:off x="6125523" y="1223727"/>
            <a:ext cx="319561" cy="335607"/>
          </a:xfrm>
          <a:custGeom>
            <a:rect b="b" l="l" r="r" t="t"/>
            <a:pathLst>
              <a:path extrusionOk="0" h="11713" w="11153">
                <a:moveTo>
                  <a:pt x="9594" y="693"/>
                </a:moveTo>
                <a:cubicBezTo>
                  <a:pt x="9767" y="693"/>
                  <a:pt x="9940" y="764"/>
                  <a:pt x="10082" y="906"/>
                </a:cubicBezTo>
                <a:cubicBezTo>
                  <a:pt x="10365" y="1158"/>
                  <a:pt x="10365" y="1599"/>
                  <a:pt x="10082" y="1883"/>
                </a:cubicBezTo>
                <a:lnTo>
                  <a:pt x="9168" y="2796"/>
                </a:lnTo>
                <a:lnTo>
                  <a:pt x="6175" y="3364"/>
                </a:lnTo>
                <a:lnTo>
                  <a:pt x="6175" y="1410"/>
                </a:lnTo>
                <a:lnTo>
                  <a:pt x="8475" y="1410"/>
                </a:lnTo>
                <a:cubicBezTo>
                  <a:pt x="8538" y="1410"/>
                  <a:pt x="8664" y="1379"/>
                  <a:pt x="8696" y="1284"/>
                </a:cubicBezTo>
                <a:lnTo>
                  <a:pt x="9105" y="906"/>
                </a:lnTo>
                <a:cubicBezTo>
                  <a:pt x="9247" y="764"/>
                  <a:pt x="9420" y="693"/>
                  <a:pt x="9594" y="693"/>
                </a:cubicBezTo>
                <a:close/>
                <a:moveTo>
                  <a:pt x="5136" y="749"/>
                </a:moveTo>
                <a:cubicBezTo>
                  <a:pt x="5325" y="749"/>
                  <a:pt x="5482" y="906"/>
                  <a:pt x="5482" y="1095"/>
                </a:cubicBezTo>
                <a:lnTo>
                  <a:pt x="5482" y="4214"/>
                </a:lnTo>
                <a:cubicBezTo>
                  <a:pt x="5356" y="4151"/>
                  <a:pt x="5230" y="4151"/>
                  <a:pt x="5136" y="4151"/>
                </a:cubicBezTo>
                <a:cubicBezTo>
                  <a:pt x="5010" y="4151"/>
                  <a:pt x="4884" y="4151"/>
                  <a:pt x="4758" y="4214"/>
                </a:cubicBezTo>
                <a:lnTo>
                  <a:pt x="4758" y="1095"/>
                </a:lnTo>
                <a:cubicBezTo>
                  <a:pt x="4758" y="906"/>
                  <a:pt x="4915" y="749"/>
                  <a:pt x="5136" y="749"/>
                </a:cubicBezTo>
                <a:close/>
                <a:moveTo>
                  <a:pt x="5136" y="4844"/>
                </a:moveTo>
                <a:cubicBezTo>
                  <a:pt x="5671" y="4844"/>
                  <a:pt x="6144" y="5317"/>
                  <a:pt x="6144" y="5852"/>
                </a:cubicBezTo>
                <a:cubicBezTo>
                  <a:pt x="6144" y="6419"/>
                  <a:pt x="5671" y="6861"/>
                  <a:pt x="5136" y="6861"/>
                </a:cubicBezTo>
                <a:cubicBezTo>
                  <a:pt x="4568" y="6861"/>
                  <a:pt x="4096" y="6388"/>
                  <a:pt x="4096" y="5852"/>
                </a:cubicBezTo>
                <a:cubicBezTo>
                  <a:pt x="4096" y="5317"/>
                  <a:pt x="4568" y="4844"/>
                  <a:pt x="5136" y="4844"/>
                </a:cubicBezTo>
                <a:close/>
                <a:moveTo>
                  <a:pt x="4096" y="1442"/>
                </a:moveTo>
                <a:lnTo>
                  <a:pt x="4096" y="4529"/>
                </a:lnTo>
                <a:cubicBezTo>
                  <a:pt x="3655" y="4844"/>
                  <a:pt x="3434" y="5348"/>
                  <a:pt x="3434" y="5884"/>
                </a:cubicBezTo>
                <a:cubicBezTo>
                  <a:pt x="3434" y="6136"/>
                  <a:pt x="3466" y="6419"/>
                  <a:pt x="3592" y="6609"/>
                </a:cubicBezTo>
                <a:lnTo>
                  <a:pt x="2332" y="8184"/>
                </a:lnTo>
                <a:cubicBezTo>
                  <a:pt x="1323" y="7522"/>
                  <a:pt x="725" y="6356"/>
                  <a:pt x="725" y="5159"/>
                </a:cubicBezTo>
                <a:cubicBezTo>
                  <a:pt x="662" y="3143"/>
                  <a:pt x="2206" y="1568"/>
                  <a:pt x="4096" y="1442"/>
                </a:cubicBezTo>
                <a:close/>
                <a:moveTo>
                  <a:pt x="8916" y="3521"/>
                </a:moveTo>
                <a:lnTo>
                  <a:pt x="8916" y="4466"/>
                </a:lnTo>
                <a:cubicBezTo>
                  <a:pt x="8916" y="4529"/>
                  <a:pt x="8916" y="4592"/>
                  <a:pt x="8948" y="4624"/>
                </a:cubicBezTo>
                <a:lnTo>
                  <a:pt x="9798" y="6419"/>
                </a:lnTo>
                <a:cubicBezTo>
                  <a:pt x="9893" y="6577"/>
                  <a:pt x="9798" y="6672"/>
                  <a:pt x="9798" y="6735"/>
                </a:cubicBezTo>
                <a:cubicBezTo>
                  <a:pt x="9767" y="6766"/>
                  <a:pt x="9704" y="6892"/>
                  <a:pt x="9546" y="6892"/>
                </a:cubicBezTo>
                <a:lnTo>
                  <a:pt x="9263" y="6892"/>
                </a:lnTo>
                <a:cubicBezTo>
                  <a:pt x="9074" y="6892"/>
                  <a:pt x="8916" y="7050"/>
                  <a:pt x="8916" y="7239"/>
                </a:cubicBezTo>
                <a:lnTo>
                  <a:pt x="8916" y="8341"/>
                </a:lnTo>
                <a:cubicBezTo>
                  <a:pt x="8633" y="8467"/>
                  <a:pt x="8381" y="8656"/>
                  <a:pt x="8286" y="8971"/>
                </a:cubicBezTo>
                <a:lnTo>
                  <a:pt x="6522" y="8971"/>
                </a:lnTo>
                <a:cubicBezTo>
                  <a:pt x="5955" y="8971"/>
                  <a:pt x="5482" y="8499"/>
                  <a:pt x="5482" y="7932"/>
                </a:cubicBezTo>
                <a:lnTo>
                  <a:pt x="5482" y="7554"/>
                </a:lnTo>
                <a:cubicBezTo>
                  <a:pt x="6270" y="7396"/>
                  <a:pt x="6868" y="6672"/>
                  <a:pt x="6868" y="5852"/>
                </a:cubicBezTo>
                <a:cubicBezTo>
                  <a:pt x="6868" y="5317"/>
                  <a:pt x="6585" y="4781"/>
                  <a:pt x="6207" y="4466"/>
                </a:cubicBezTo>
                <a:lnTo>
                  <a:pt x="6207" y="4088"/>
                </a:lnTo>
                <a:lnTo>
                  <a:pt x="8916" y="3521"/>
                </a:lnTo>
                <a:close/>
                <a:moveTo>
                  <a:pt x="9231" y="8940"/>
                </a:moveTo>
                <a:cubicBezTo>
                  <a:pt x="9420" y="8940"/>
                  <a:pt x="9578" y="9097"/>
                  <a:pt x="9578" y="9286"/>
                </a:cubicBezTo>
                <a:cubicBezTo>
                  <a:pt x="9578" y="9475"/>
                  <a:pt x="9420" y="9633"/>
                  <a:pt x="9231" y="9633"/>
                </a:cubicBezTo>
                <a:cubicBezTo>
                  <a:pt x="9011" y="9633"/>
                  <a:pt x="8853" y="9475"/>
                  <a:pt x="8853" y="9286"/>
                </a:cubicBezTo>
                <a:cubicBezTo>
                  <a:pt x="8853" y="9097"/>
                  <a:pt x="9011" y="8940"/>
                  <a:pt x="9231" y="8940"/>
                </a:cubicBezTo>
                <a:close/>
                <a:moveTo>
                  <a:pt x="3970" y="7144"/>
                </a:moveTo>
                <a:cubicBezTo>
                  <a:pt x="4222" y="7365"/>
                  <a:pt x="4442" y="7522"/>
                  <a:pt x="4758" y="7554"/>
                </a:cubicBezTo>
                <a:lnTo>
                  <a:pt x="4758" y="7932"/>
                </a:lnTo>
                <a:cubicBezTo>
                  <a:pt x="4758" y="8877"/>
                  <a:pt x="5514" y="9633"/>
                  <a:pt x="6459" y="9633"/>
                </a:cubicBezTo>
                <a:lnTo>
                  <a:pt x="8223" y="9633"/>
                </a:lnTo>
                <a:cubicBezTo>
                  <a:pt x="8286" y="9727"/>
                  <a:pt x="8318" y="9791"/>
                  <a:pt x="8349" y="9822"/>
                </a:cubicBezTo>
                <a:cubicBezTo>
                  <a:pt x="8034" y="10137"/>
                  <a:pt x="7593" y="10295"/>
                  <a:pt x="7183" y="10295"/>
                </a:cubicBezTo>
                <a:lnTo>
                  <a:pt x="5797" y="10295"/>
                </a:lnTo>
                <a:cubicBezTo>
                  <a:pt x="5608" y="10295"/>
                  <a:pt x="5451" y="10452"/>
                  <a:pt x="5451" y="10673"/>
                </a:cubicBezTo>
                <a:lnTo>
                  <a:pt x="5451" y="11051"/>
                </a:lnTo>
                <a:lnTo>
                  <a:pt x="2710" y="11051"/>
                </a:lnTo>
                <a:lnTo>
                  <a:pt x="2710" y="8719"/>
                </a:lnTo>
                <a:lnTo>
                  <a:pt x="3970" y="7144"/>
                </a:lnTo>
                <a:close/>
                <a:moveTo>
                  <a:pt x="9629" y="0"/>
                </a:moveTo>
                <a:cubicBezTo>
                  <a:pt x="9278" y="0"/>
                  <a:pt x="8932" y="134"/>
                  <a:pt x="8664" y="402"/>
                </a:cubicBezTo>
                <a:lnTo>
                  <a:pt x="8412" y="686"/>
                </a:lnTo>
                <a:lnTo>
                  <a:pt x="6144" y="686"/>
                </a:lnTo>
                <a:cubicBezTo>
                  <a:pt x="5986" y="308"/>
                  <a:pt x="5640" y="24"/>
                  <a:pt x="5167" y="24"/>
                </a:cubicBezTo>
                <a:cubicBezTo>
                  <a:pt x="4726" y="24"/>
                  <a:pt x="4348" y="308"/>
                  <a:pt x="4190" y="686"/>
                </a:cubicBezTo>
                <a:cubicBezTo>
                  <a:pt x="1859" y="812"/>
                  <a:pt x="0" y="2702"/>
                  <a:pt x="0" y="5033"/>
                </a:cubicBezTo>
                <a:cubicBezTo>
                  <a:pt x="0" y="6514"/>
                  <a:pt x="725" y="7900"/>
                  <a:pt x="1922" y="8688"/>
                </a:cubicBezTo>
                <a:lnTo>
                  <a:pt x="2048" y="8782"/>
                </a:lnTo>
                <a:lnTo>
                  <a:pt x="2048" y="11366"/>
                </a:lnTo>
                <a:cubicBezTo>
                  <a:pt x="2048" y="11555"/>
                  <a:pt x="2206" y="11712"/>
                  <a:pt x="2426" y="11712"/>
                </a:cubicBezTo>
                <a:lnTo>
                  <a:pt x="5829" y="11712"/>
                </a:lnTo>
                <a:cubicBezTo>
                  <a:pt x="6018" y="11712"/>
                  <a:pt x="6207" y="11555"/>
                  <a:pt x="6207" y="11366"/>
                </a:cubicBezTo>
                <a:lnTo>
                  <a:pt x="6207" y="10956"/>
                </a:lnTo>
                <a:lnTo>
                  <a:pt x="7215" y="10956"/>
                </a:lnTo>
                <a:cubicBezTo>
                  <a:pt x="7877" y="10956"/>
                  <a:pt x="8475" y="10704"/>
                  <a:pt x="8948" y="10232"/>
                </a:cubicBezTo>
                <a:cubicBezTo>
                  <a:pt x="9074" y="10263"/>
                  <a:pt x="9137" y="10263"/>
                  <a:pt x="9263" y="10263"/>
                </a:cubicBezTo>
                <a:cubicBezTo>
                  <a:pt x="9830" y="10263"/>
                  <a:pt x="10302" y="9791"/>
                  <a:pt x="10302" y="9223"/>
                </a:cubicBezTo>
                <a:cubicBezTo>
                  <a:pt x="10302" y="8814"/>
                  <a:pt x="10019" y="8404"/>
                  <a:pt x="9609" y="8247"/>
                </a:cubicBezTo>
                <a:lnTo>
                  <a:pt x="9609" y="7491"/>
                </a:lnTo>
                <a:cubicBezTo>
                  <a:pt x="9924" y="7459"/>
                  <a:pt x="10239" y="7302"/>
                  <a:pt x="10397" y="7018"/>
                </a:cubicBezTo>
                <a:cubicBezTo>
                  <a:pt x="10617" y="6703"/>
                  <a:pt x="10617" y="6356"/>
                  <a:pt x="10460" y="6041"/>
                </a:cubicBezTo>
                <a:lnTo>
                  <a:pt x="9609" y="4403"/>
                </a:lnTo>
                <a:lnTo>
                  <a:pt x="9609" y="3332"/>
                </a:lnTo>
                <a:lnTo>
                  <a:pt x="10617" y="2355"/>
                </a:lnTo>
                <a:cubicBezTo>
                  <a:pt x="11153" y="1788"/>
                  <a:pt x="11153" y="938"/>
                  <a:pt x="10617" y="402"/>
                </a:cubicBezTo>
                <a:cubicBezTo>
                  <a:pt x="10334" y="134"/>
                  <a:pt x="9979" y="0"/>
                  <a:pt x="96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52"/>
          <p:cNvSpPr txBox="1"/>
          <p:nvPr/>
        </p:nvSpPr>
        <p:spPr>
          <a:xfrm rot="-545920">
            <a:off x="1851179" y="1658452"/>
            <a:ext cx="971322" cy="365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99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TARGET </a:t>
            </a:r>
            <a:r>
              <a:rPr lang="es" sz="900">
                <a:solidFill>
                  <a:srgbClr val="99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SIDE</a:t>
            </a:r>
            <a:endParaRPr sz="900">
              <a:solidFill>
                <a:srgbClr val="99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643" name="Google Shape;643;p52"/>
          <p:cNvCxnSpPr>
            <a:stCxn id="642" idx="2"/>
          </p:cNvCxnSpPr>
          <p:nvPr/>
        </p:nvCxnSpPr>
        <p:spPr>
          <a:xfrm flipH="1">
            <a:off x="2363090" y="2021361"/>
            <a:ext cx="2700" cy="3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4" name="Google Shape;644;p52"/>
          <p:cNvCxnSpPr>
            <a:stCxn id="640" idx="2"/>
          </p:cNvCxnSpPr>
          <p:nvPr/>
        </p:nvCxnSpPr>
        <p:spPr>
          <a:xfrm>
            <a:off x="6314240" y="1952211"/>
            <a:ext cx="25800" cy="4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5" name="Google Shape;645;p52"/>
          <p:cNvCxnSpPr>
            <a:stCxn id="639" idx="3"/>
            <a:endCxn id="638" idx="1"/>
          </p:cNvCxnSpPr>
          <p:nvPr/>
        </p:nvCxnSpPr>
        <p:spPr>
          <a:xfrm flipH="1" rot="10800000">
            <a:off x="3908426" y="3497187"/>
            <a:ext cx="874200" cy="1917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stealth"/>
            <a:tailEnd len="med" w="med" type="stealth"/>
          </a:ln>
        </p:spPr>
      </p:cxnSp>
      <p:grpSp>
        <p:nvGrpSpPr>
          <p:cNvPr id="646" name="Google Shape;646;p52"/>
          <p:cNvGrpSpPr/>
          <p:nvPr/>
        </p:nvGrpSpPr>
        <p:grpSpPr>
          <a:xfrm>
            <a:off x="2004220" y="1304455"/>
            <a:ext cx="351155" cy="349256"/>
            <a:chOff x="-64401400" y="1914475"/>
            <a:chExt cx="319000" cy="317275"/>
          </a:xfrm>
        </p:grpSpPr>
        <p:sp>
          <p:nvSpPr>
            <p:cNvPr id="647" name="Google Shape;647;p52"/>
            <p:cNvSpPr/>
            <p:nvPr/>
          </p:nvSpPr>
          <p:spPr>
            <a:xfrm>
              <a:off x="-64401400" y="1914475"/>
              <a:ext cx="319000" cy="317275"/>
            </a:xfrm>
            <a:custGeom>
              <a:rect b="b" l="l" r="r" t="t"/>
              <a:pathLst>
                <a:path extrusionOk="0" h="12691" w="12760">
                  <a:moveTo>
                    <a:pt x="4726" y="1317"/>
                  </a:moveTo>
                  <a:lnTo>
                    <a:pt x="4726" y="2703"/>
                  </a:lnTo>
                  <a:cubicBezTo>
                    <a:pt x="4663" y="2735"/>
                    <a:pt x="4600" y="2829"/>
                    <a:pt x="4569" y="2861"/>
                  </a:cubicBezTo>
                  <a:lnTo>
                    <a:pt x="4065" y="3554"/>
                  </a:lnTo>
                  <a:cubicBezTo>
                    <a:pt x="3970" y="3176"/>
                    <a:pt x="3907" y="2703"/>
                    <a:pt x="3907" y="2388"/>
                  </a:cubicBezTo>
                  <a:cubicBezTo>
                    <a:pt x="3876" y="1947"/>
                    <a:pt x="3970" y="1632"/>
                    <a:pt x="4222" y="1475"/>
                  </a:cubicBezTo>
                  <a:cubicBezTo>
                    <a:pt x="4348" y="1349"/>
                    <a:pt x="4537" y="1317"/>
                    <a:pt x="4726" y="1317"/>
                  </a:cubicBezTo>
                  <a:close/>
                  <a:moveTo>
                    <a:pt x="7046" y="813"/>
                  </a:moveTo>
                  <a:cubicBezTo>
                    <a:pt x="7507" y="813"/>
                    <a:pt x="7937" y="916"/>
                    <a:pt x="8286" y="1128"/>
                  </a:cubicBezTo>
                  <a:cubicBezTo>
                    <a:pt x="8759" y="1412"/>
                    <a:pt x="8979" y="1821"/>
                    <a:pt x="8948" y="2420"/>
                  </a:cubicBezTo>
                  <a:cubicBezTo>
                    <a:pt x="8948" y="2703"/>
                    <a:pt x="8853" y="3113"/>
                    <a:pt x="8790" y="3554"/>
                  </a:cubicBezTo>
                  <a:lnTo>
                    <a:pt x="8286" y="2861"/>
                  </a:lnTo>
                  <a:cubicBezTo>
                    <a:pt x="8066" y="2609"/>
                    <a:pt x="7814" y="2451"/>
                    <a:pt x="7499" y="2451"/>
                  </a:cubicBezTo>
                  <a:lnTo>
                    <a:pt x="5514" y="2451"/>
                  </a:lnTo>
                  <a:lnTo>
                    <a:pt x="5514" y="1160"/>
                  </a:lnTo>
                  <a:cubicBezTo>
                    <a:pt x="6020" y="931"/>
                    <a:pt x="6551" y="813"/>
                    <a:pt x="7046" y="813"/>
                  </a:cubicBezTo>
                  <a:close/>
                  <a:moveTo>
                    <a:pt x="7530" y="3334"/>
                  </a:moveTo>
                  <a:cubicBezTo>
                    <a:pt x="7562" y="3334"/>
                    <a:pt x="7593" y="3365"/>
                    <a:pt x="7656" y="3365"/>
                  </a:cubicBezTo>
                  <a:lnTo>
                    <a:pt x="8601" y="4657"/>
                  </a:lnTo>
                  <a:cubicBezTo>
                    <a:pt x="8444" y="5917"/>
                    <a:pt x="7688" y="7177"/>
                    <a:pt x="6427" y="7177"/>
                  </a:cubicBezTo>
                  <a:cubicBezTo>
                    <a:pt x="5167" y="7177"/>
                    <a:pt x="4411" y="5980"/>
                    <a:pt x="4254" y="4657"/>
                  </a:cubicBezTo>
                  <a:lnTo>
                    <a:pt x="5199" y="3365"/>
                  </a:lnTo>
                  <a:cubicBezTo>
                    <a:pt x="5230" y="3334"/>
                    <a:pt x="5293" y="3334"/>
                    <a:pt x="5325" y="3334"/>
                  </a:cubicBezTo>
                  <a:close/>
                  <a:moveTo>
                    <a:pt x="5199" y="7681"/>
                  </a:moveTo>
                  <a:cubicBezTo>
                    <a:pt x="5608" y="7902"/>
                    <a:pt x="5986" y="8028"/>
                    <a:pt x="6427" y="8028"/>
                  </a:cubicBezTo>
                  <a:cubicBezTo>
                    <a:pt x="6869" y="8028"/>
                    <a:pt x="7310" y="7902"/>
                    <a:pt x="7688" y="7713"/>
                  </a:cubicBezTo>
                  <a:lnTo>
                    <a:pt x="7688" y="7807"/>
                  </a:lnTo>
                  <a:cubicBezTo>
                    <a:pt x="7688" y="8028"/>
                    <a:pt x="7719" y="8185"/>
                    <a:pt x="7814" y="8343"/>
                  </a:cubicBezTo>
                  <a:lnTo>
                    <a:pt x="6427" y="9634"/>
                  </a:lnTo>
                  <a:lnTo>
                    <a:pt x="5073" y="8280"/>
                  </a:lnTo>
                  <a:cubicBezTo>
                    <a:pt x="5167" y="8122"/>
                    <a:pt x="5199" y="7965"/>
                    <a:pt x="5199" y="7776"/>
                  </a:cubicBezTo>
                  <a:lnTo>
                    <a:pt x="5199" y="7681"/>
                  </a:lnTo>
                  <a:close/>
                  <a:moveTo>
                    <a:pt x="4537" y="8878"/>
                  </a:moveTo>
                  <a:lnTo>
                    <a:pt x="5829" y="10170"/>
                  </a:lnTo>
                  <a:lnTo>
                    <a:pt x="5230" y="10769"/>
                  </a:lnTo>
                  <a:lnTo>
                    <a:pt x="4065" y="9036"/>
                  </a:lnTo>
                  <a:cubicBezTo>
                    <a:pt x="4222" y="9036"/>
                    <a:pt x="4380" y="9004"/>
                    <a:pt x="4537" y="8878"/>
                  </a:cubicBezTo>
                  <a:close/>
                  <a:moveTo>
                    <a:pt x="8318" y="8878"/>
                  </a:moveTo>
                  <a:cubicBezTo>
                    <a:pt x="8475" y="8973"/>
                    <a:pt x="8633" y="9036"/>
                    <a:pt x="8790" y="9036"/>
                  </a:cubicBezTo>
                  <a:lnTo>
                    <a:pt x="7593" y="10769"/>
                  </a:lnTo>
                  <a:lnTo>
                    <a:pt x="7026" y="10170"/>
                  </a:lnTo>
                  <a:lnTo>
                    <a:pt x="8318" y="8878"/>
                  </a:lnTo>
                  <a:close/>
                  <a:moveTo>
                    <a:pt x="10460" y="9067"/>
                  </a:moveTo>
                  <a:cubicBezTo>
                    <a:pt x="11279" y="9067"/>
                    <a:pt x="11941" y="9760"/>
                    <a:pt x="11941" y="10580"/>
                  </a:cubicBezTo>
                  <a:lnTo>
                    <a:pt x="11941" y="11840"/>
                  </a:lnTo>
                  <a:lnTo>
                    <a:pt x="7814" y="11840"/>
                  </a:lnTo>
                  <a:cubicBezTo>
                    <a:pt x="7908" y="11808"/>
                    <a:pt x="8003" y="11745"/>
                    <a:pt x="8034" y="11682"/>
                  </a:cubicBezTo>
                  <a:lnTo>
                    <a:pt x="9798" y="9067"/>
                  </a:lnTo>
                  <a:close/>
                  <a:moveTo>
                    <a:pt x="3088" y="9067"/>
                  </a:moveTo>
                  <a:lnTo>
                    <a:pt x="4852" y="11651"/>
                  </a:lnTo>
                  <a:cubicBezTo>
                    <a:pt x="4915" y="11745"/>
                    <a:pt x="5041" y="11808"/>
                    <a:pt x="5167" y="11840"/>
                  </a:cubicBezTo>
                  <a:lnTo>
                    <a:pt x="5199" y="11840"/>
                  </a:lnTo>
                  <a:cubicBezTo>
                    <a:pt x="5325" y="11840"/>
                    <a:pt x="5419" y="11808"/>
                    <a:pt x="5482" y="11714"/>
                  </a:cubicBezTo>
                  <a:lnTo>
                    <a:pt x="6427" y="10769"/>
                  </a:lnTo>
                  <a:lnTo>
                    <a:pt x="7404" y="11745"/>
                  </a:lnTo>
                  <a:cubicBezTo>
                    <a:pt x="7436" y="11777"/>
                    <a:pt x="7530" y="11840"/>
                    <a:pt x="7593" y="11871"/>
                  </a:cubicBezTo>
                  <a:lnTo>
                    <a:pt x="914" y="11871"/>
                  </a:lnTo>
                  <a:lnTo>
                    <a:pt x="914" y="11840"/>
                  </a:lnTo>
                  <a:lnTo>
                    <a:pt x="914" y="10580"/>
                  </a:lnTo>
                  <a:cubicBezTo>
                    <a:pt x="914" y="9760"/>
                    <a:pt x="1576" y="9067"/>
                    <a:pt x="2395" y="9067"/>
                  </a:cubicBezTo>
                  <a:close/>
                  <a:moveTo>
                    <a:pt x="7043" y="1"/>
                  </a:moveTo>
                  <a:cubicBezTo>
                    <a:pt x="6380" y="1"/>
                    <a:pt x="5673" y="166"/>
                    <a:pt x="5010" y="498"/>
                  </a:cubicBezTo>
                  <a:cubicBezTo>
                    <a:pt x="4898" y="477"/>
                    <a:pt x="4788" y="467"/>
                    <a:pt x="4680" y="467"/>
                  </a:cubicBezTo>
                  <a:cubicBezTo>
                    <a:pt x="4300" y="467"/>
                    <a:pt x="3942" y="592"/>
                    <a:pt x="3624" y="813"/>
                  </a:cubicBezTo>
                  <a:cubicBezTo>
                    <a:pt x="3308" y="1034"/>
                    <a:pt x="2962" y="1506"/>
                    <a:pt x="2962" y="2388"/>
                  </a:cubicBezTo>
                  <a:cubicBezTo>
                    <a:pt x="2962" y="3144"/>
                    <a:pt x="3277" y="4405"/>
                    <a:pt x="3340" y="4625"/>
                  </a:cubicBezTo>
                  <a:cubicBezTo>
                    <a:pt x="3466" y="5570"/>
                    <a:pt x="3781" y="6389"/>
                    <a:pt x="4285" y="6988"/>
                  </a:cubicBezTo>
                  <a:lnTo>
                    <a:pt x="4285" y="7744"/>
                  </a:lnTo>
                  <a:cubicBezTo>
                    <a:pt x="4285" y="8028"/>
                    <a:pt x="4065" y="8248"/>
                    <a:pt x="3781" y="8248"/>
                  </a:cubicBezTo>
                  <a:lnTo>
                    <a:pt x="2332" y="8248"/>
                  </a:lnTo>
                  <a:cubicBezTo>
                    <a:pt x="1072" y="8248"/>
                    <a:pt x="0" y="9288"/>
                    <a:pt x="0" y="10580"/>
                  </a:cubicBezTo>
                  <a:lnTo>
                    <a:pt x="0" y="12281"/>
                  </a:lnTo>
                  <a:cubicBezTo>
                    <a:pt x="0" y="12501"/>
                    <a:pt x="189" y="12690"/>
                    <a:pt x="410" y="12690"/>
                  </a:cubicBezTo>
                  <a:lnTo>
                    <a:pt x="12256" y="12690"/>
                  </a:lnTo>
                  <a:cubicBezTo>
                    <a:pt x="12508" y="12690"/>
                    <a:pt x="12697" y="12501"/>
                    <a:pt x="12697" y="12281"/>
                  </a:cubicBezTo>
                  <a:lnTo>
                    <a:pt x="12697" y="10580"/>
                  </a:lnTo>
                  <a:cubicBezTo>
                    <a:pt x="12760" y="9319"/>
                    <a:pt x="11689" y="8248"/>
                    <a:pt x="10429" y="8248"/>
                  </a:cubicBezTo>
                  <a:lnTo>
                    <a:pt x="8979" y="8248"/>
                  </a:lnTo>
                  <a:cubicBezTo>
                    <a:pt x="8696" y="8248"/>
                    <a:pt x="8475" y="8028"/>
                    <a:pt x="8475" y="7744"/>
                  </a:cubicBezTo>
                  <a:lnTo>
                    <a:pt x="8475" y="6957"/>
                  </a:lnTo>
                  <a:cubicBezTo>
                    <a:pt x="8979" y="6358"/>
                    <a:pt x="9294" y="5539"/>
                    <a:pt x="9389" y="4625"/>
                  </a:cubicBezTo>
                  <a:cubicBezTo>
                    <a:pt x="9546" y="4121"/>
                    <a:pt x="9735" y="3050"/>
                    <a:pt x="9767" y="2420"/>
                  </a:cubicBezTo>
                  <a:cubicBezTo>
                    <a:pt x="9767" y="1538"/>
                    <a:pt x="9420" y="845"/>
                    <a:pt x="8664" y="404"/>
                  </a:cubicBezTo>
                  <a:cubicBezTo>
                    <a:pt x="8202" y="135"/>
                    <a:pt x="7640" y="1"/>
                    <a:pt x="70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2"/>
            <p:cNvSpPr/>
            <p:nvPr/>
          </p:nvSpPr>
          <p:spPr>
            <a:xfrm>
              <a:off x="-64172200" y="2175800"/>
              <a:ext cx="48850" cy="22075"/>
            </a:xfrm>
            <a:custGeom>
              <a:rect b="b" l="l" r="r" t="t"/>
              <a:pathLst>
                <a:path extrusionOk="0" h="883" w="1954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2"/>
                    <a:pt x="221" y="883"/>
                    <a:pt x="410" y="883"/>
                  </a:cubicBezTo>
                  <a:lnTo>
                    <a:pt x="1513" y="883"/>
                  </a:lnTo>
                  <a:cubicBezTo>
                    <a:pt x="1765" y="883"/>
                    <a:pt x="1891" y="662"/>
                    <a:pt x="1891" y="442"/>
                  </a:cubicBezTo>
                  <a:cubicBezTo>
                    <a:pt x="1954" y="190"/>
                    <a:pt x="1733" y="1"/>
                    <a:pt x="15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2"/>
            <p:cNvSpPr/>
            <p:nvPr/>
          </p:nvSpPr>
          <p:spPr>
            <a:xfrm>
              <a:off x="-64212375" y="2210450"/>
              <a:ext cx="5525" cy="25"/>
            </a:xfrm>
            <a:custGeom>
              <a:rect b="b" l="l" r="r" t="t"/>
              <a:pathLst>
                <a:path extrusionOk="0" h="1" w="221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50" name="Google Shape;65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9538" y="3237300"/>
            <a:ext cx="672050" cy="6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4175" y="241225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3"/>
          <p:cNvSpPr txBox="1"/>
          <p:nvPr>
            <p:ph type="ctrTitle"/>
          </p:nvPr>
        </p:nvSpPr>
        <p:spPr>
          <a:xfrm flipH="1">
            <a:off x="374550" y="1905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ALBERO DI ATTACCO</a:t>
            </a:r>
            <a:endParaRPr/>
          </a:p>
        </p:txBody>
      </p:sp>
      <p:sp>
        <p:nvSpPr>
          <p:cNvPr id="658" name="Google Shape;658;p53"/>
          <p:cNvSpPr/>
          <p:nvPr/>
        </p:nvSpPr>
        <p:spPr>
          <a:xfrm>
            <a:off x="3410600" y="1113175"/>
            <a:ext cx="1875000" cy="342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FLAG</a:t>
            </a:r>
            <a:endParaRPr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9" name="Google Shape;659;p53"/>
          <p:cNvSpPr/>
          <p:nvPr/>
        </p:nvSpPr>
        <p:spPr>
          <a:xfrm>
            <a:off x="6184175" y="2955288"/>
            <a:ext cx="1875000" cy="34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Esecuzione di </a:t>
            </a:r>
            <a:r>
              <a:rPr b="1"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/bin/getflag</a:t>
            </a:r>
            <a:endParaRPr b="1" sz="11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60" name="Google Shape;660;p53"/>
          <p:cNvSpPr txBox="1"/>
          <p:nvPr/>
        </p:nvSpPr>
        <p:spPr>
          <a:xfrm>
            <a:off x="5431175" y="2427763"/>
            <a:ext cx="489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AND</a:t>
            </a:r>
            <a:endParaRPr sz="13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61" name="Google Shape;661;p53"/>
          <p:cNvSpPr/>
          <p:nvPr/>
        </p:nvSpPr>
        <p:spPr>
          <a:xfrm>
            <a:off x="4450300" y="3760700"/>
            <a:ext cx="1875000" cy="34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Iniezione Remota</a:t>
            </a:r>
            <a:endParaRPr b="1" sz="11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62" name="Google Shape;662;p53"/>
          <p:cNvSpPr/>
          <p:nvPr/>
        </p:nvSpPr>
        <p:spPr>
          <a:xfrm>
            <a:off x="4348175" y="1877013"/>
            <a:ext cx="2590800" cy="444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Esecuzione indiretta di </a:t>
            </a:r>
            <a:r>
              <a:rPr b="1" lang="es" sz="1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/bin/getflag</a:t>
            </a:r>
            <a:r>
              <a:rPr lang="es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come utente </a:t>
            </a:r>
            <a:r>
              <a:rPr b="1" lang="es" sz="1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Flag16</a:t>
            </a:r>
            <a:endParaRPr b="1" sz="13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663" name="Google Shape;663;p53"/>
          <p:cNvCxnSpPr>
            <a:stCxn id="662" idx="0"/>
            <a:endCxn id="658" idx="2"/>
          </p:cNvCxnSpPr>
          <p:nvPr/>
        </p:nvCxnSpPr>
        <p:spPr>
          <a:xfrm rot="10800000">
            <a:off x="4348175" y="1456113"/>
            <a:ext cx="1295400" cy="4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4" name="Google Shape;664;p53"/>
          <p:cNvCxnSpPr>
            <a:stCxn id="665" idx="0"/>
            <a:endCxn id="662" idx="2"/>
          </p:cNvCxnSpPr>
          <p:nvPr/>
        </p:nvCxnSpPr>
        <p:spPr>
          <a:xfrm flipH="1" rot="10800000">
            <a:off x="4493663" y="2321388"/>
            <a:ext cx="1149900" cy="63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53"/>
          <p:cNvCxnSpPr>
            <a:stCxn id="659" idx="0"/>
            <a:endCxn id="662" idx="2"/>
          </p:cNvCxnSpPr>
          <p:nvPr/>
        </p:nvCxnSpPr>
        <p:spPr>
          <a:xfrm rot="10800000">
            <a:off x="5643575" y="2321388"/>
            <a:ext cx="1478100" cy="63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7" name="Google Shape;667;p53"/>
          <p:cNvSpPr/>
          <p:nvPr/>
        </p:nvSpPr>
        <p:spPr>
          <a:xfrm>
            <a:off x="475075" y="4529775"/>
            <a:ext cx="1875000" cy="34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Contatto server </a:t>
            </a:r>
            <a:endParaRPr sz="11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nc localhost 1616</a:t>
            </a:r>
            <a:endParaRPr sz="11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668" name="Google Shape;668;p53"/>
          <p:cNvCxnSpPr>
            <a:stCxn id="661" idx="0"/>
            <a:endCxn id="659" idx="2"/>
          </p:cNvCxnSpPr>
          <p:nvPr/>
        </p:nvCxnSpPr>
        <p:spPr>
          <a:xfrm flipH="1" rot="10800000">
            <a:off x="5387800" y="3298100"/>
            <a:ext cx="1734000" cy="46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" name="Google Shape;669;p53"/>
          <p:cNvCxnSpPr>
            <a:stCxn id="667" idx="0"/>
            <a:endCxn id="661" idx="2"/>
          </p:cNvCxnSpPr>
          <p:nvPr/>
        </p:nvCxnSpPr>
        <p:spPr>
          <a:xfrm flipH="1" rot="10800000">
            <a:off x="1412575" y="4103475"/>
            <a:ext cx="3975300" cy="42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0" name="Google Shape;670;p53"/>
          <p:cNvSpPr/>
          <p:nvPr/>
        </p:nvSpPr>
        <p:spPr>
          <a:xfrm>
            <a:off x="182375" y="1429900"/>
            <a:ext cx="2050200" cy="14082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Attacchi </a:t>
            </a:r>
            <a:endParaRPr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impraticabili</a:t>
            </a:r>
            <a:endParaRPr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671" name="Google Shape;671;p53"/>
          <p:cNvCxnSpPr>
            <a:stCxn id="670" idx="0"/>
            <a:endCxn id="658" idx="1"/>
          </p:cNvCxnSpPr>
          <p:nvPr/>
        </p:nvCxnSpPr>
        <p:spPr>
          <a:xfrm flipH="1" rot="10800000">
            <a:off x="1207475" y="1284700"/>
            <a:ext cx="2203200" cy="1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2" name="Google Shape;672;p53"/>
          <p:cNvSpPr/>
          <p:nvPr/>
        </p:nvSpPr>
        <p:spPr>
          <a:xfrm>
            <a:off x="251450" y="2202375"/>
            <a:ext cx="313800" cy="2847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I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673" name="Google Shape;673;p53"/>
          <p:cNvSpPr/>
          <p:nvPr/>
        </p:nvSpPr>
        <p:spPr>
          <a:xfrm>
            <a:off x="3361450" y="2770675"/>
            <a:ext cx="313800" cy="2847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P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665" name="Google Shape;665;p53"/>
          <p:cNvSpPr/>
          <p:nvPr/>
        </p:nvSpPr>
        <p:spPr>
          <a:xfrm>
            <a:off x="3556163" y="2955288"/>
            <a:ext cx="1875000" cy="34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Login come utente </a:t>
            </a:r>
            <a:r>
              <a:rPr b="1"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level16</a:t>
            </a:r>
            <a:endParaRPr b="1" sz="11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4" name="Google Shape;674;p53"/>
          <p:cNvSpPr/>
          <p:nvPr/>
        </p:nvSpPr>
        <p:spPr>
          <a:xfrm>
            <a:off x="1425175" y="3918550"/>
            <a:ext cx="313800" cy="2847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I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675" name="Google Shape;675;p53"/>
          <p:cNvSpPr/>
          <p:nvPr/>
        </p:nvSpPr>
        <p:spPr>
          <a:xfrm>
            <a:off x="1625038" y="2770675"/>
            <a:ext cx="2050200" cy="14082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Esecuzione diretta di </a:t>
            </a:r>
            <a:r>
              <a:rPr b="1" lang="es" sz="1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/bin/getflag</a:t>
            </a:r>
            <a:r>
              <a:rPr lang="es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endParaRPr b="1" sz="13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676" name="Google Shape;676;p53"/>
          <p:cNvCxnSpPr>
            <a:stCxn id="675" idx="0"/>
            <a:endCxn id="658" idx="1"/>
          </p:cNvCxnSpPr>
          <p:nvPr/>
        </p:nvCxnSpPr>
        <p:spPr>
          <a:xfrm flipH="1" rot="10800000">
            <a:off x="2650138" y="1284775"/>
            <a:ext cx="760500" cy="14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7" name="Google Shape;677;p53"/>
          <p:cNvSpPr/>
          <p:nvPr/>
        </p:nvSpPr>
        <p:spPr>
          <a:xfrm>
            <a:off x="2650150" y="4529775"/>
            <a:ext cx="4653000" cy="560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Invio richiesta</a:t>
            </a:r>
            <a:endParaRPr sz="11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GET /index.cgi?username=%60%2F%2A%2FEXPLOIT%60&amp;password=xxxx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8" name="Google Shape;678;p53"/>
          <p:cNvSpPr/>
          <p:nvPr/>
        </p:nvSpPr>
        <p:spPr>
          <a:xfrm>
            <a:off x="7739650" y="3724875"/>
            <a:ext cx="1149900" cy="8049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Iniezione locale</a:t>
            </a:r>
            <a:endParaRPr b="1" sz="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679" name="Google Shape;679;p53"/>
          <p:cNvCxnSpPr>
            <a:stCxn id="677" idx="0"/>
            <a:endCxn id="661" idx="2"/>
          </p:cNvCxnSpPr>
          <p:nvPr/>
        </p:nvCxnSpPr>
        <p:spPr>
          <a:xfrm flipH="1" rot="10800000">
            <a:off x="4976650" y="4103475"/>
            <a:ext cx="411300" cy="42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0" name="Google Shape;680;p53"/>
          <p:cNvCxnSpPr>
            <a:stCxn id="678" idx="0"/>
            <a:endCxn id="659" idx="2"/>
          </p:cNvCxnSpPr>
          <p:nvPr/>
        </p:nvCxnSpPr>
        <p:spPr>
          <a:xfrm rot="10800000">
            <a:off x="7121800" y="3298275"/>
            <a:ext cx="1192800" cy="42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53"/>
          <p:cNvSpPr/>
          <p:nvPr/>
        </p:nvSpPr>
        <p:spPr>
          <a:xfrm>
            <a:off x="8705175" y="4153900"/>
            <a:ext cx="313800" cy="2847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I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682" name="Google Shape;682;p53"/>
          <p:cNvSpPr/>
          <p:nvPr/>
        </p:nvSpPr>
        <p:spPr>
          <a:xfrm>
            <a:off x="5230900" y="958350"/>
            <a:ext cx="313800" cy="2847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P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683" name="Google Shape;683;p53"/>
          <p:cNvSpPr/>
          <p:nvPr/>
        </p:nvSpPr>
        <p:spPr>
          <a:xfrm>
            <a:off x="6847200" y="2202375"/>
            <a:ext cx="313800" cy="2847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P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684" name="Google Shape;684;p53"/>
          <p:cNvSpPr/>
          <p:nvPr/>
        </p:nvSpPr>
        <p:spPr>
          <a:xfrm>
            <a:off x="6225725" y="3984975"/>
            <a:ext cx="313800" cy="2847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P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685" name="Google Shape;685;p53"/>
          <p:cNvSpPr/>
          <p:nvPr/>
        </p:nvSpPr>
        <p:spPr>
          <a:xfrm>
            <a:off x="8000800" y="2770675"/>
            <a:ext cx="313800" cy="2847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P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686" name="Google Shape;686;p53"/>
          <p:cNvSpPr/>
          <p:nvPr/>
        </p:nvSpPr>
        <p:spPr>
          <a:xfrm>
            <a:off x="251450" y="4316550"/>
            <a:ext cx="313800" cy="2847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P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687" name="Google Shape;687;p53"/>
          <p:cNvSpPr/>
          <p:nvPr/>
        </p:nvSpPr>
        <p:spPr>
          <a:xfrm>
            <a:off x="7248550" y="4352025"/>
            <a:ext cx="313800" cy="2847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P</a:t>
            </a:r>
            <a:endParaRPr b="1" sz="1200">
              <a:solidFill>
                <a:srgbClr val="FFFFFF"/>
              </a:solidFill>
            </a:endParaRPr>
          </a:p>
        </p:txBody>
      </p:sp>
      <p:pic>
        <p:nvPicPr>
          <p:cNvPr id="688" name="Google Shape;6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175" y="241225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90" name="Google Shape;690;p53"/>
          <p:cNvSpPr txBox="1"/>
          <p:nvPr/>
        </p:nvSpPr>
        <p:spPr>
          <a:xfrm>
            <a:off x="4535700" y="4145225"/>
            <a:ext cx="489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AND</a:t>
            </a:r>
            <a:endParaRPr sz="13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4"/>
          <p:cNvSpPr txBox="1"/>
          <p:nvPr>
            <p:ph type="ctrTitle"/>
          </p:nvPr>
        </p:nvSpPr>
        <p:spPr>
          <a:xfrm flipH="1">
            <a:off x="749050" y="500825"/>
            <a:ext cx="4139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SFIDA VINTA!</a:t>
            </a:r>
            <a:endParaRPr/>
          </a:p>
        </p:txBody>
      </p:sp>
      <p:pic>
        <p:nvPicPr>
          <p:cNvPr id="696" name="Google Shape;69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100" y="1589125"/>
            <a:ext cx="1767800" cy="2383549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97" name="Google Shape;697;p54"/>
          <p:cNvSpPr/>
          <p:nvPr/>
        </p:nvSpPr>
        <p:spPr>
          <a:xfrm>
            <a:off x="2392800" y="3751325"/>
            <a:ext cx="4601707" cy="635475"/>
          </a:xfrm>
          <a:custGeom>
            <a:rect b="b" l="l" r="r" t="t"/>
            <a:pathLst>
              <a:path extrusionOk="0" h="25419" w="247870">
                <a:moveTo>
                  <a:pt x="0" y="3945"/>
                </a:moveTo>
                <a:cubicBezTo>
                  <a:pt x="28758" y="-4902"/>
                  <a:pt x="60386" y="3496"/>
                  <a:pt x="90190" y="7626"/>
                </a:cubicBezTo>
                <a:cubicBezTo>
                  <a:pt x="142583" y="14886"/>
                  <a:pt x="195111" y="21651"/>
                  <a:pt x="247870" y="25419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71438" rotWithShape="0" algn="bl" dir="6720000" dist="38100">
              <a:srgbClr val="000000">
                <a:alpha val="75000"/>
              </a:srgbClr>
            </a:outerShdw>
          </a:effectLst>
        </p:spPr>
      </p:sp>
      <p:sp>
        <p:nvSpPr>
          <p:cNvPr id="698" name="Google Shape;698;p54"/>
          <p:cNvSpPr txBox="1"/>
          <p:nvPr/>
        </p:nvSpPr>
        <p:spPr>
          <a:xfrm rot="391136">
            <a:off x="5748078" y="4035091"/>
            <a:ext cx="1115110" cy="2729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F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#</a:t>
            </a:r>
            <a:r>
              <a:rPr lang="es" sz="1100">
                <a:solidFill>
                  <a:srgbClr val="00FF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andra</a:t>
            </a:r>
            <a:r>
              <a:rPr lang="es" sz="11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tutto</a:t>
            </a:r>
            <a:r>
              <a:rPr lang="es" sz="1100">
                <a:solidFill>
                  <a:srgbClr val="FF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bene</a:t>
            </a:r>
            <a:endParaRPr sz="1100">
              <a:solidFill>
                <a:srgbClr val="FF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699" name="Google Shape;69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4175" y="241225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/>
          <p:nvPr>
            <p:ph idx="1" type="subTitle"/>
          </p:nvPr>
        </p:nvSpPr>
        <p:spPr>
          <a:xfrm>
            <a:off x="4837600" y="1576975"/>
            <a:ext cx="2747100" cy="19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Level 16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Obiettivo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Costruzione di un albero di attacco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Analisi Directory Accessibili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/home/flag16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index.cgi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"/>
          <p:cNvSpPr txBox="1"/>
          <p:nvPr>
            <p:ph type="ctrTitle"/>
          </p:nvPr>
        </p:nvSpPr>
        <p:spPr>
          <a:xfrm flipH="1">
            <a:off x="277300" y="2236500"/>
            <a:ext cx="40344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DESCRIZIONE DEL PROBLEMA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5"/>
          <p:cNvSpPr txBox="1"/>
          <p:nvPr>
            <p:ph idx="1" type="subTitle"/>
          </p:nvPr>
        </p:nvSpPr>
        <p:spPr>
          <a:xfrm>
            <a:off x="4837600" y="1576975"/>
            <a:ext cx="2747100" cy="19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Quali sono le debolezze?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CWE ID</a:t>
            </a:r>
            <a:endParaRPr/>
          </a:p>
        </p:txBody>
      </p:sp>
      <p:sp>
        <p:nvSpPr>
          <p:cNvPr id="706" name="Google Shape;706;p55"/>
          <p:cNvSpPr txBox="1"/>
          <p:nvPr>
            <p:ph type="ctrTitle"/>
          </p:nvPr>
        </p:nvSpPr>
        <p:spPr>
          <a:xfrm flipH="1">
            <a:off x="277300" y="2236500"/>
            <a:ext cx="40344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DEBOLEZZE</a:t>
            </a:r>
            <a:endParaRPr/>
          </a:p>
        </p:txBody>
      </p:sp>
      <p:pic>
        <p:nvPicPr>
          <p:cNvPr id="707" name="Google Shape;70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6"/>
          <p:cNvSpPr txBox="1"/>
          <p:nvPr>
            <p:ph type="ctrTitle"/>
          </p:nvPr>
        </p:nvSpPr>
        <p:spPr>
          <a:xfrm flipH="1">
            <a:off x="576400" y="1933375"/>
            <a:ext cx="6020400" cy="70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dk2"/>
                </a:solidFill>
              </a:rPr>
              <a:t>DEBOLEZZA 1</a:t>
            </a:r>
            <a:endParaRPr sz="3400"/>
          </a:p>
        </p:txBody>
      </p:sp>
      <p:sp>
        <p:nvSpPr>
          <p:cNvPr id="714" name="Google Shape;714;p56"/>
          <p:cNvSpPr txBox="1"/>
          <p:nvPr>
            <p:ph idx="1" type="subTitle"/>
          </p:nvPr>
        </p:nvSpPr>
        <p:spPr>
          <a:xfrm>
            <a:off x="634725" y="2809300"/>
            <a:ext cx="4764300" cy="2246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Il Web server thttpd esegue con privilegi di esecuzione ingiustamente elevati Quelli dell’utente “privilegiato” </a:t>
            </a: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flag16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CWE di riferimento: </a:t>
            </a: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CWE-250 Execution with Unnecessary Privileges</a:t>
            </a:r>
            <a:r>
              <a:rPr lang="es"/>
              <a:t> </a:t>
            </a:r>
            <a:r>
              <a:rPr i="1" lang="es" u="sng">
                <a:solidFill>
                  <a:schemeClr val="hlink"/>
                </a:solidFill>
                <a:hlinkClick r:id="rId3"/>
              </a:rPr>
              <a:t>h</a:t>
            </a:r>
            <a:r>
              <a:rPr i="1" lang="es" u="sng">
                <a:solidFill>
                  <a:schemeClr val="hlink"/>
                </a:solidFill>
                <a:hlinkClick r:id="rId4"/>
              </a:rPr>
              <a:t>ttps://cwe.mitre.org/data/definitions/250.html</a:t>
            </a:r>
            <a:r>
              <a:rPr i="1" lang="es"/>
              <a:t> </a:t>
            </a:r>
            <a:endParaRPr i="1"/>
          </a:p>
        </p:txBody>
      </p:sp>
      <p:pic>
        <p:nvPicPr>
          <p:cNvPr id="715" name="Google Shape;71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7"/>
          <p:cNvSpPr txBox="1"/>
          <p:nvPr>
            <p:ph type="ctrTitle"/>
          </p:nvPr>
        </p:nvSpPr>
        <p:spPr>
          <a:xfrm flipH="1">
            <a:off x="576400" y="1933375"/>
            <a:ext cx="6020400" cy="70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dk2"/>
                </a:solidFill>
              </a:rPr>
              <a:t>DEBOLEZZA 11</a:t>
            </a:r>
            <a:endParaRPr sz="3400"/>
          </a:p>
        </p:txBody>
      </p:sp>
      <p:sp>
        <p:nvSpPr>
          <p:cNvPr id="722" name="Google Shape;722;p57"/>
          <p:cNvSpPr txBox="1"/>
          <p:nvPr>
            <p:ph idx="1" type="subTitle"/>
          </p:nvPr>
        </p:nvSpPr>
        <p:spPr>
          <a:xfrm>
            <a:off x="634725" y="2809300"/>
            <a:ext cx="4764300" cy="2246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un’applicazione Web che esegue comandi non neutralizza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 “</a:t>
            </a: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caratteri speciali</a:t>
            </a:r>
            <a:r>
              <a:rPr lang="es"/>
              <a:t>” è possibile iniettare nuovi caratteri in cascata ai precedenti.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CWE di riferimento: </a:t>
            </a: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CWE-78 Improper Neutralization of Special Elements used in an OS Command (’</a:t>
            </a:r>
            <a:r>
              <a:rPr b="1" lang="es" sz="1400">
                <a:latin typeface="Roboto Condensed"/>
                <a:ea typeface="Roboto Condensed"/>
                <a:cs typeface="Roboto Condensed"/>
                <a:sym typeface="Roboto Condensed"/>
              </a:rPr>
              <a:t>OS Command Injection</a:t>
            </a: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')</a:t>
            </a:r>
            <a:r>
              <a:rPr lang="es"/>
              <a:t> </a:t>
            </a:r>
            <a:r>
              <a:rPr i="1" lang="es" u="sng">
                <a:solidFill>
                  <a:schemeClr val="hlink"/>
                </a:solidFill>
                <a:hlinkClick r:id="rId3"/>
              </a:rPr>
              <a:t>https://cwe.mitre.org/data/definitions/78.html</a:t>
            </a:r>
            <a:r>
              <a:rPr lang="es"/>
              <a:t> </a:t>
            </a:r>
            <a:endParaRPr/>
          </a:p>
        </p:txBody>
      </p:sp>
      <p:pic>
        <p:nvPicPr>
          <p:cNvPr id="723" name="Google Shape;72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8"/>
          <p:cNvSpPr txBox="1"/>
          <p:nvPr>
            <p:ph idx="1" type="subTitle"/>
          </p:nvPr>
        </p:nvSpPr>
        <p:spPr>
          <a:xfrm>
            <a:off x="4837600" y="1576975"/>
            <a:ext cx="2747100" cy="19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Come possiamo mitigare la vulnerabilità?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Mitigazione 1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Mitigazione 2</a:t>
            </a:r>
            <a:endParaRPr/>
          </a:p>
        </p:txBody>
      </p:sp>
      <p:sp>
        <p:nvSpPr>
          <p:cNvPr id="730" name="Google Shape;730;p58"/>
          <p:cNvSpPr txBox="1"/>
          <p:nvPr>
            <p:ph type="ctrTitle"/>
          </p:nvPr>
        </p:nvSpPr>
        <p:spPr>
          <a:xfrm flipH="1">
            <a:off x="277300" y="2236500"/>
            <a:ext cx="40344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MITIGAZIONE</a:t>
            </a:r>
            <a:endParaRPr/>
          </a:p>
        </p:txBody>
      </p:sp>
      <p:pic>
        <p:nvPicPr>
          <p:cNvPr id="731" name="Google Shape;73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9"/>
          <p:cNvSpPr txBox="1"/>
          <p:nvPr>
            <p:ph type="ctrTitle"/>
          </p:nvPr>
        </p:nvSpPr>
        <p:spPr>
          <a:xfrm flipH="1">
            <a:off x="986675" y="500825"/>
            <a:ext cx="56103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/>
              <a:t>MITIGAZIONE #1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738" name="Google Shape;738;p59"/>
          <p:cNvSpPr txBox="1"/>
          <p:nvPr/>
        </p:nvSpPr>
        <p:spPr>
          <a:xfrm>
            <a:off x="244725" y="1661700"/>
            <a:ext cx="3279000" cy="18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Possiamo riconfigurare thttpd in modo che esegua con privilegi di un utente inferiore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➔"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Ad esempio level16 piuttosto che </a:t>
            </a:r>
            <a:r>
              <a:rPr b="1"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flag16</a:t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Innanzitutto, verifichiamo che il file /home/flag16/</a:t>
            </a:r>
            <a:r>
              <a:rPr b="1"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thttpd.conf </a:t>
            </a: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sia quello effettivamente usato dal server Web.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739" name="Google Shape;739;p59"/>
          <p:cNvPicPr preferRelativeResize="0"/>
          <p:nvPr/>
        </p:nvPicPr>
        <p:blipFill rotWithShape="1">
          <a:blip r:embed="rId3">
            <a:alphaModFix/>
          </a:blip>
          <a:srcRect b="62619" l="0" r="0" t="7312"/>
          <a:stretch/>
        </p:blipFill>
        <p:spPr>
          <a:xfrm>
            <a:off x="4112574" y="3328599"/>
            <a:ext cx="4681549" cy="944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0" name="Google Shape;740;p59"/>
          <p:cNvCxnSpPr>
            <a:stCxn id="738" idx="2"/>
            <a:endCxn id="739" idx="0"/>
          </p:cNvCxnSpPr>
          <p:nvPr/>
        </p:nvCxnSpPr>
        <p:spPr>
          <a:xfrm rot="-5400000">
            <a:off x="4092075" y="1120650"/>
            <a:ext cx="153300" cy="4569000"/>
          </a:xfrm>
          <a:prstGeom prst="bentConnector5">
            <a:avLst>
              <a:gd fmla="val -155333" name="adj1"/>
              <a:gd fmla="val 42327" name="adj2"/>
              <a:gd fmla="val 255268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741" name="Google Shape;74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0"/>
          <p:cNvSpPr txBox="1"/>
          <p:nvPr>
            <p:ph type="ctrTitle"/>
          </p:nvPr>
        </p:nvSpPr>
        <p:spPr>
          <a:xfrm flipH="1">
            <a:off x="986675" y="500825"/>
            <a:ext cx="56103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/>
              <a:t>MITIGAZIONE #1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748" name="Google Shape;748;p60"/>
          <p:cNvSpPr txBox="1"/>
          <p:nvPr/>
        </p:nvSpPr>
        <p:spPr>
          <a:xfrm>
            <a:off x="244725" y="1661700"/>
            <a:ext cx="3279000" cy="3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Creiamo una nuova configurazione nella home directory dell’utente </a:t>
            </a:r>
            <a:r>
              <a:rPr b="1"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level16</a:t>
            </a: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Char char="➔"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Diventiamo </a:t>
            </a:r>
            <a:r>
              <a:rPr b="1"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root </a:t>
            </a: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tramite l’utente </a:t>
            </a:r>
            <a:r>
              <a:rPr b="1"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nebula</a:t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Char char="➔"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Copiamo </a:t>
            </a:r>
            <a:r>
              <a:rPr b="1"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thttpd.conf</a:t>
            </a: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nella home directory di </a:t>
            </a:r>
            <a:r>
              <a:rPr b="1"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level16</a:t>
            </a: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Char char="➔"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Aggiorniamo i permessi del file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49" name="Google Shape;749;p60"/>
          <p:cNvSpPr txBox="1"/>
          <p:nvPr/>
        </p:nvSpPr>
        <p:spPr>
          <a:xfrm>
            <a:off x="4844350" y="3538500"/>
            <a:ext cx="3509400" cy="539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chown level16:level16 /home/level16/thttpd.conf chmod 644 /home/level16/thttpd.conf</a:t>
            </a:r>
            <a:endParaRPr sz="13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50" name="Google Shape;750;p60"/>
          <p:cNvSpPr txBox="1"/>
          <p:nvPr/>
        </p:nvSpPr>
        <p:spPr>
          <a:xfrm>
            <a:off x="4844350" y="2800800"/>
            <a:ext cx="3078900" cy="350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cp /home/flag16/thttpd.conf /home/level16 </a:t>
            </a:r>
            <a:endParaRPr sz="13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51" name="Google Shape;751;p60"/>
          <p:cNvSpPr txBox="1"/>
          <p:nvPr/>
        </p:nvSpPr>
        <p:spPr>
          <a:xfrm>
            <a:off x="4844350" y="2179863"/>
            <a:ext cx="3078900" cy="350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user:nebula &amp; pass=nebula</a:t>
            </a:r>
            <a:endParaRPr sz="13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752" name="Google Shape;752;p60"/>
          <p:cNvCxnSpPr>
            <a:endCxn id="751" idx="1"/>
          </p:cNvCxnSpPr>
          <p:nvPr/>
        </p:nvCxnSpPr>
        <p:spPr>
          <a:xfrm flipH="1" rot="10800000">
            <a:off x="3224650" y="2354913"/>
            <a:ext cx="1619700" cy="38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53" name="Google Shape;753;p60"/>
          <p:cNvCxnSpPr>
            <a:endCxn id="750" idx="1"/>
          </p:cNvCxnSpPr>
          <p:nvPr/>
        </p:nvCxnSpPr>
        <p:spPr>
          <a:xfrm flipH="1" rot="10800000">
            <a:off x="3465550" y="2975850"/>
            <a:ext cx="1378800" cy="59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54" name="Google Shape;754;p60"/>
          <p:cNvCxnSpPr>
            <a:endCxn id="749" idx="1"/>
          </p:cNvCxnSpPr>
          <p:nvPr/>
        </p:nvCxnSpPr>
        <p:spPr>
          <a:xfrm>
            <a:off x="2765050" y="3676950"/>
            <a:ext cx="2079300" cy="131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755" name="Google Shape;75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1"/>
          <p:cNvSpPr txBox="1"/>
          <p:nvPr>
            <p:ph type="ctrTitle"/>
          </p:nvPr>
        </p:nvSpPr>
        <p:spPr>
          <a:xfrm flipH="1">
            <a:off x="986675" y="500825"/>
            <a:ext cx="56103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/>
              <a:t>MITIGAZIONE #1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762" name="Google Shape;762;p61"/>
          <p:cNvSpPr txBox="1"/>
          <p:nvPr/>
        </p:nvSpPr>
        <p:spPr>
          <a:xfrm>
            <a:off x="244725" y="1661700"/>
            <a:ext cx="3279000" cy="3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Editiamo il file /home/flag16/thttpd.conf: 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editor /home/level16/thttpd.conf</a:t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Impostiamo una porta di ascolto TCP non in uso: 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Impostiamo la directory radice del server: 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Impostiamo l’esecuzione come utente level16: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763" name="Google Shape;763;p61"/>
          <p:cNvPicPr preferRelativeResize="0"/>
          <p:nvPr/>
        </p:nvPicPr>
        <p:blipFill rotWithShape="1">
          <a:blip r:embed="rId3">
            <a:alphaModFix/>
          </a:blip>
          <a:srcRect b="0" l="0" r="0" t="7680"/>
          <a:stretch/>
        </p:blipFill>
        <p:spPr>
          <a:xfrm>
            <a:off x="6480575" y="2744050"/>
            <a:ext cx="2520000" cy="23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1"/>
          <p:cNvPicPr preferRelativeResize="0"/>
          <p:nvPr/>
        </p:nvPicPr>
        <p:blipFill rotWithShape="1">
          <a:blip r:embed="rId4">
            <a:alphaModFix/>
          </a:blip>
          <a:srcRect b="0" l="0" r="0" t="7910"/>
          <a:stretch/>
        </p:blipFill>
        <p:spPr>
          <a:xfrm>
            <a:off x="3828925" y="1129125"/>
            <a:ext cx="252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61"/>
          <p:cNvSpPr/>
          <p:nvPr/>
        </p:nvSpPr>
        <p:spPr>
          <a:xfrm>
            <a:off x="3763775" y="1799000"/>
            <a:ext cx="399900" cy="136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61"/>
          <p:cNvSpPr/>
          <p:nvPr/>
        </p:nvSpPr>
        <p:spPr>
          <a:xfrm>
            <a:off x="3763775" y="2140875"/>
            <a:ext cx="658200" cy="136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61"/>
          <p:cNvSpPr/>
          <p:nvPr/>
        </p:nvSpPr>
        <p:spPr>
          <a:xfrm>
            <a:off x="6407475" y="3565750"/>
            <a:ext cx="554400" cy="136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8" name="Google Shape;768;p61"/>
          <p:cNvCxnSpPr>
            <a:endCxn id="765" idx="1"/>
          </p:cNvCxnSpPr>
          <p:nvPr/>
        </p:nvCxnSpPr>
        <p:spPr>
          <a:xfrm flipH="1" rot="10800000">
            <a:off x="3261275" y="1867250"/>
            <a:ext cx="502500" cy="86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69" name="Google Shape;769;p61"/>
          <p:cNvCxnSpPr>
            <a:endCxn id="766" idx="1"/>
          </p:cNvCxnSpPr>
          <p:nvPr/>
        </p:nvCxnSpPr>
        <p:spPr>
          <a:xfrm flipH="1" rot="10800000">
            <a:off x="2823575" y="2209125"/>
            <a:ext cx="940200" cy="12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70" name="Google Shape;770;p61"/>
          <p:cNvCxnSpPr>
            <a:endCxn id="767" idx="1"/>
          </p:cNvCxnSpPr>
          <p:nvPr/>
        </p:nvCxnSpPr>
        <p:spPr>
          <a:xfrm flipH="1" rot="10800000">
            <a:off x="3122475" y="3634000"/>
            <a:ext cx="3285000" cy="59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771" name="Google Shape;77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2"/>
          <p:cNvSpPr txBox="1"/>
          <p:nvPr>
            <p:ph type="ctrTitle"/>
          </p:nvPr>
        </p:nvSpPr>
        <p:spPr>
          <a:xfrm flipH="1">
            <a:off x="986675" y="500825"/>
            <a:ext cx="56103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/>
              <a:t>MITIGAZIONE #1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778" name="Google Shape;778;p62"/>
          <p:cNvSpPr txBox="1"/>
          <p:nvPr/>
        </p:nvSpPr>
        <p:spPr>
          <a:xfrm>
            <a:off x="244725" y="1909925"/>
            <a:ext cx="3279000" cy="28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Copiamo /home/flag16/index.cgi nella home directory di level16: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Aggiorniamo i permessi dello script 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Eseguiamo manualmente una nuova istanza del server Web thttpd: 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79" name="Google Shape;779;p62"/>
          <p:cNvSpPr txBox="1"/>
          <p:nvPr/>
        </p:nvSpPr>
        <p:spPr>
          <a:xfrm>
            <a:off x="4939200" y="2004763"/>
            <a:ext cx="3078900" cy="350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cp /home/flag16/index.cgi /home/level16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80" name="Google Shape;780;p62"/>
          <p:cNvSpPr txBox="1"/>
          <p:nvPr/>
        </p:nvSpPr>
        <p:spPr>
          <a:xfrm>
            <a:off x="4939200" y="2910482"/>
            <a:ext cx="3078900" cy="558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chown level16:level16 /home/level16/index.cgi chmod 0755 /home/level16/index.cgi 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81" name="Google Shape;781;p62"/>
          <p:cNvSpPr txBox="1"/>
          <p:nvPr/>
        </p:nvSpPr>
        <p:spPr>
          <a:xfrm>
            <a:off x="4968400" y="4024063"/>
            <a:ext cx="3078900" cy="350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thttpd –C /home/level16/thttpd.conf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782" name="Google Shape;782;p62"/>
          <p:cNvCxnSpPr>
            <a:endCxn id="779" idx="1"/>
          </p:cNvCxnSpPr>
          <p:nvPr/>
        </p:nvCxnSpPr>
        <p:spPr>
          <a:xfrm flipH="1" rot="10800000">
            <a:off x="3283200" y="2179813"/>
            <a:ext cx="1656000" cy="23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83" name="Google Shape;783;p62"/>
          <p:cNvCxnSpPr>
            <a:endCxn id="780" idx="1"/>
          </p:cNvCxnSpPr>
          <p:nvPr/>
        </p:nvCxnSpPr>
        <p:spPr>
          <a:xfrm flipH="1" rot="10800000">
            <a:off x="3122700" y="3189482"/>
            <a:ext cx="1816500" cy="49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84" name="Google Shape;784;p62"/>
          <p:cNvCxnSpPr>
            <a:endCxn id="781" idx="1"/>
          </p:cNvCxnSpPr>
          <p:nvPr/>
        </p:nvCxnSpPr>
        <p:spPr>
          <a:xfrm flipH="1" rot="10800000">
            <a:off x="3414400" y="4199113"/>
            <a:ext cx="1554000" cy="171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785" name="Google Shape;78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3"/>
          <p:cNvSpPr txBox="1"/>
          <p:nvPr>
            <p:ph type="ctrTitle"/>
          </p:nvPr>
        </p:nvSpPr>
        <p:spPr>
          <a:xfrm flipH="1">
            <a:off x="986675" y="500825"/>
            <a:ext cx="56103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/>
              <a:t>MITIGAZIONE #1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792" name="Google Shape;792;p63"/>
          <p:cNvSpPr txBox="1"/>
          <p:nvPr/>
        </p:nvSpPr>
        <p:spPr>
          <a:xfrm>
            <a:off x="892700" y="1282325"/>
            <a:ext cx="32790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Ripetiamo l’attacco sul server Web appena avviato</a:t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93" name="Google Shape;793;p63"/>
          <p:cNvSpPr txBox="1"/>
          <p:nvPr/>
        </p:nvSpPr>
        <p:spPr>
          <a:xfrm>
            <a:off x="5413450" y="1282325"/>
            <a:ext cx="24732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Non abbiamo più i privilegi di flag16</a:t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94" name="Google Shape;7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200" y="2033475"/>
            <a:ext cx="3491999" cy="2336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795" name="Google Shape;79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771" y="2034100"/>
            <a:ext cx="3493280" cy="23351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cxnSp>
        <p:nvCxnSpPr>
          <p:cNvPr id="796" name="Google Shape;796;p63"/>
          <p:cNvCxnSpPr/>
          <p:nvPr/>
        </p:nvCxnSpPr>
        <p:spPr>
          <a:xfrm flipH="1">
            <a:off x="2283525" y="1590475"/>
            <a:ext cx="248100" cy="3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97" name="Google Shape;797;p63"/>
          <p:cNvCxnSpPr/>
          <p:nvPr/>
        </p:nvCxnSpPr>
        <p:spPr>
          <a:xfrm flipH="1">
            <a:off x="6033625" y="1612350"/>
            <a:ext cx="459600" cy="35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798" name="Google Shape;79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4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/>
              <a:t>MITIGAZIONE #2</a:t>
            </a:r>
            <a:endParaRPr/>
          </a:p>
        </p:txBody>
      </p:sp>
      <p:sp>
        <p:nvSpPr>
          <p:cNvPr id="805" name="Google Shape;805;p64"/>
          <p:cNvSpPr txBox="1"/>
          <p:nvPr/>
        </p:nvSpPr>
        <p:spPr>
          <a:xfrm>
            <a:off x="2940575" y="2690425"/>
            <a:ext cx="32790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</a:t>
            </a:r>
            <a:r>
              <a:rPr lang="es" sz="11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ossiamo implementare nello script Perl un filtro dell’input basato su </a:t>
            </a:r>
            <a:r>
              <a:rPr b="1"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blacklist </a:t>
            </a:r>
            <a:r>
              <a:rPr lang="es" sz="11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</a:t>
            </a:r>
            <a:endParaRPr sz="11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 l’input non ha la forma di un utente tipo viene scartato. </a:t>
            </a:r>
            <a:endParaRPr sz="11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806" name="Google Shape;80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</a:t>
            </a:r>
            <a:r>
              <a:rPr lang="es"/>
              <a:t>EVEL 16</a:t>
            </a:r>
            <a:endParaRPr/>
          </a:p>
        </p:txBody>
      </p:sp>
      <p:sp>
        <p:nvSpPr>
          <p:cNvPr id="200" name="Google Shape;200;p20"/>
          <p:cNvSpPr txBox="1"/>
          <p:nvPr>
            <p:ph idx="1" type="subTitle"/>
          </p:nvPr>
        </p:nvSpPr>
        <p:spPr>
          <a:xfrm>
            <a:off x="3114750" y="2640475"/>
            <a:ext cx="29307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Esiste uno script Perl vulnerabile in ascolto sulla porta 1616.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 /home/flag16 è presente il seguente script chiamato index.cgi.</a:t>
            </a:r>
            <a:endParaRPr/>
          </a:p>
        </p:txBody>
      </p:sp>
      <p:pic>
        <p:nvPicPr>
          <p:cNvPr id="201" name="Google Shape;2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5"/>
          <p:cNvSpPr txBox="1"/>
          <p:nvPr>
            <p:ph type="ctrTitle"/>
          </p:nvPr>
        </p:nvSpPr>
        <p:spPr>
          <a:xfrm flipH="1">
            <a:off x="986675" y="500825"/>
            <a:ext cx="56103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/>
              <a:t>MITIGAZIONE #2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813" name="Google Shape;813;p65"/>
          <p:cNvSpPr txBox="1"/>
          <p:nvPr/>
        </p:nvSpPr>
        <p:spPr>
          <a:xfrm>
            <a:off x="1887000" y="1724525"/>
            <a:ext cx="5370000" cy="28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Adesso lo script </a:t>
            </a:r>
            <a:r>
              <a:rPr b="1" lang="es" sz="1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index.cgi</a:t>
            </a: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esegue le seguenti operazioni: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➔"/>
            </a:pPr>
            <a:r>
              <a:rPr b="1"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Memorizza</a:t>
            </a: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il parametro </a:t>
            </a:r>
            <a:r>
              <a:rPr i="1"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Username </a:t>
            </a: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 una variabile </a:t>
            </a:r>
            <a:r>
              <a:rPr b="1"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$username</a:t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➔"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Fa il </a:t>
            </a:r>
            <a:r>
              <a:rPr b="1"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match</a:t>
            </a: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di $username con una espressione regolare che abbiamo creato ad hoc 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➔"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Controlla se $username </a:t>
            </a:r>
            <a:r>
              <a:rPr b="1"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verifica</a:t>
            </a: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l’espressione regolare: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</a:t>
            </a: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 </a:t>
            </a:r>
            <a:r>
              <a:rPr b="1"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</a:t>
            </a: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continua l’esecuzione dello script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 </a:t>
            </a:r>
            <a:r>
              <a:rPr b="1"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</a:t>
            </a: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termina lo script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814" name="Google Shape;8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6"/>
          <p:cNvSpPr txBox="1"/>
          <p:nvPr>
            <p:ph type="ctrTitle"/>
          </p:nvPr>
        </p:nvSpPr>
        <p:spPr>
          <a:xfrm flipH="1">
            <a:off x="986675" y="500825"/>
            <a:ext cx="56103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/>
              <a:t>MITIGAZIONE #2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821" name="Google Shape;821;p66"/>
          <p:cNvSpPr txBox="1"/>
          <p:nvPr/>
        </p:nvSpPr>
        <p:spPr>
          <a:xfrm>
            <a:off x="2932500" y="1654400"/>
            <a:ext cx="3279000" cy="28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L’espressione regolare creata per il match degli username è la seguente: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822" name="Google Shape;822;p66"/>
          <p:cNvPicPr preferRelativeResize="0"/>
          <p:nvPr/>
        </p:nvPicPr>
        <p:blipFill rotWithShape="1">
          <a:blip r:embed="rId3">
            <a:alphaModFix/>
          </a:blip>
          <a:srcRect b="0" l="4761" r="19772" t="0"/>
          <a:stretch/>
        </p:blipFill>
        <p:spPr>
          <a:xfrm>
            <a:off x="3594375" y="2390775"/>
            <a:ext cx="1955250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66"/>
          <p:cNvSpPr txBox="1"/>
          <p:nvPr/>
        </p:nvSpPr>
        <p:spPr>
          <a:xfrm>
            <a:off x="5595825" y="3757300"/>
            <a:ext cx="42024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4" name="Google Shape;824;p66"/>
          <p:cNvSpPr txBox="1"/>
          <p:nvPr/>
        </p:nvSpPr>
        <p:spPr>
          <a:xfrm>
            <a:off x="6211500" y="2889800"/>
            <a:ext cx="831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Fine Riga</a:t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825" name="Google Shape;825;p66"/>
          <p:cNvCxnSpPr>
            <a:stCxn id="824" idx="0"/>
            <a:endCxn id="822" idx="3"/>
          </p:cNvCxnSpPr>
          <p:nvPr/>
        </p:nvCxnSpPr>
        <p:spPr>
          <a:xfrm flipH="1" rot="5400000">
            <a:off x="5929500" y="2192000"/>
            <a:ext cx="318000" cy="10776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26" name="Google Shape;826;p66"/>
          <p:cNvSpPr txBox="1"/>
          <p:nvPr/>
        </p:nvSpPr>
        <p:spPr>
          <a:xfrm>
            <a:off x="1854900" y="2889800"/>
            <a:ext cx="1077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Inizio </a:t>
            </a:r>
            <a:r>
              <a:rPr lang="es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Riga</a:t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827" name="Google Shape;827;p66"/>
          <p:cNvCxnSpPr>
            <a:stCxn id="826" idx="0"/>
            <a:endCxn id="822" idx="1"/>
          </p:cNvCxnSpPr>
          <p:nvPr/>
        </p:nvCxnSpPr>
        <p:spPr>
          <a:xfrm rot="-5400000">
            <a:off x="2835000" y="2130500"/>
            <a:ext cx="318000" cy="12006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28" name="Google Shape;828;p66"/>
          <p:cNvSpPr txBox="1"/>
          <p:nvPr/>
        </p:nvSpPr>
        <p:spPr>
          <a:xfrm>
            <a:off x="3017225" y="3210000"/>
            <a:ext cx="1549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Caratteri Ammessi</a:t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9" name="Google Shape;829;p66"/>
          <p:cNvSpPr txBox="1"/>
          <p:nvPr/>
        </p:nvSpPr>
        <p:spPr>
          <a:xfrm>
            <a:off x="4694925" y="3210000"/>
            <a:ext cx="1549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#caratteri min/max</a:t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830" name="Google Shape;830;p66"/>
          <p:cNvCxnSpPr>
            <a:stCxn id="828" idx="0"/>
          </p:cNvCxnSpPr>
          <p:nvPr/>
        </p:nvCxnSpPr>
        <p:spPr>
          <a:xfrm rot="-5400000">
            <a:off x="3785525" y="2749500"/>
            <a:ext cx="466800" cy="454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31" name="Google Shape;831;p66"/>
          <p:cNvCxnSpPr>
            <a:stCxn id="829" idx="0"/>
          </p:cNvCxnSpPr>
          <p:nvPr/>
        </p:nvCxnSpPr>
        <p:spPr>
          <a:xfrm flipH="1" rot="5400000">
            <a:off x="5113275" y="2853750"/>
            <a:ext cx="452100" cy="260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832" name="Google Shape;83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7"/>
          <p:cNvSpPr txBox="1"/>
          <p:nvPr>
            <p:ph type="ctrTitle"/>
          </p:nvPr>
        </p:nvSpPr>
        <p:spPr>
          <a:xfrm flipH="1">
            <a:off x="986675" y="500825"/>
            <a:ext cx="56103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/>
              <a:t>MITIGAZIONE #2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839" name="Google Shape;839;p67"/>
          <p:cNvSpPr txBox="1"/>
          <p:nvPr/>
        </p:nvSpPr>
        <p:spPr>
          <a:xfrm>
            <a:off x="2932500" y="1171325"/>
            <a:ext cx="32790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Script Perl index.cgi modificato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840" name="Google Shape;840;p67"/>
          <p:cNvPicPr preferRelativeResize="0"/>
          <p:nvPr/>
        </p:nvPicPr>
        <p:blipFill rotWithShape="1">
          <a:blip r:embed="rId3">
            <a:alphaModFix/>
          </a:blip>
          <a:srcRect b="0" l="0" r="0" t="7355"/>
          <a:stretch/>
        </p:blipFill>
        <p:spPr>
          <a:xfrm>
            <a:off x="2424150" y="1639800"/>
            <a:ext cx="4295701" cy="2690000"/>
          </a:xfrm>
          <a:prstGeom prst="rect">
            <a:avLst/>
          </a:prstGeom>
          <a:noFill/>
          <a:ln>
            <a:noFill/>
          </a:ln>
          <a:effectLst>
            <a:outerShdw blurRad="457200" rotWithShape="0" algn="bl" dir="5400000" dist="238125">
              <a:srgbClr val="000000">
                <a:alpha val="49000"/>
              </a:srgbClr>
            </a:outerShdw>
          </a:effectLst>
        </p:spPr>
      </p:pic>
      <p:pic>
        <p:nvPicPr>
          <p:cNvPr id="841" name="Google Shape;84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68"/>
          <p:cNvSpPr txBox="1"/>
          <p:nvPr>
            <p:ph type="ctrTitle"/>
          </p:nvPr>
        </p:nvSpPr>
        <p:spPr>
          <a:xfrm flipH="1">
            <a:off x="986675" y="500825"/>
            <a:ext cx="56103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/>
              <a:t>MITIGAZIONE #2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848" name="Google Shape;848;p68"/>
          <p:cNvSpPr txBox="1"/>
          <p:nvPr/>
        </p:nvSpPr>
        <p:spPr>
          <a:xfrm>
            <a:off x="1887000" y="2255100"/>
            <a:ext cx="53700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Aperto un altro terminale, abbiamo ripetuto</a:t>
            </a: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l’attacco sul server Web appena avviato.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 questa volta, grazie al nostro filtro, non viene eseguito nulla.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849" name="Google Shape;84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9"/>
          <p:cNvSpPr txBox="1"/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GRAZIE</a:t>
            </a:r>
            <a:endParaRPr/>
          </a:p>
        </p:txBody>
      </p:sp>
      <p:sp>
        <p:nvSpPr>
          <p:cNvPr id="856" name="Google Shape;856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70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CREDITS</a:t>
            </a:r>
            <a:endParaRPr/>
          </a:p>
        </p:txBody>
      </p:sp>
      <p:sp>
        <p:nvSpPr>
          <p:cNvPr id="862" name="Google Shape;862;p70"/>
          <p:cNvSpPr txBox="1"/>
          <p:nvPr>
            <p:ph idx="1" type="subTitle"/>
          </p:nvPr>
        </p:nvSpPr>
        <p:spPr>
          <a:xfrm>
            <a:off x="5063250" y="1330050"/>
            <a:ext cx="3956100" cy="24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LUCA IZZO: </a:t>
            </a:r>
            <a:r>
              <a:rPr lang="es" sz="1000">
                <a:solidFill>
                  <a:schemeClr val="dk2"/>
                </a:solidFill>
              </a:rPr>
              <a:t>Sicurezza Informatica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LUIGI CERRETO: </a:t>
            </a:r>
            <a:r>
              <a:rPr lang="es" sz="1000">
                <a:solidFill>
                  <a:schemeClr val="dk2"/>
                </a:solidFill>
              </a:rPr>
              <a:t>Sistemi Informatici e Tecnologie del Software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ANTONIO MARTELLA: </a:t>
            </a:r>
            <a:r>
              <a:rPr lang="es" sz="1000">
                <a:solidFill>
                  <a:schemeClr val="dk2"/>
                </a:solidFill>
              </a:rPr>
              <a:t>Sistemi Informatici e Tecnologie del Software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863" name="Google Shape;86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238" y="1876509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253" y="23087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3253" y="2741000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>
            <p:ph type="ctrTitle"/>
          </p:nvPr>
        </p:nvSpPr>
        <p:spPr>
          <a:xfrm flipH="1">
            <a:off x="4009453" y="1966400"/>
            <a:ext cx="26676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Obiettivo</a:t>
            </a:r>
            <a:endParaRPr/>
          </a:p>
        </p:txBody>
      </p:sp>
      <p:sp>
        <p:nvSpPr>
          <p:cNvPr id="208" name="Google Shape;208;p21"/>
          <p:cNvSpPr txBox="1"/>
          <p:nvPr>
            <p:ph idx="1" type="subTitle"/>
          </p:nvPr>
        </p:nvSpPr>
        <p:spPr>
          <a:xfrm>
            <a:off x="1397425" y="2809300"/>
            <a:ext cx="3012600" cy="17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Eseguire il programma </a:t>
            </a: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/bin/</a:t>
            </a:r>
            <a:r>
              <a:rPr b="1" lang="es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getflag </a:t>
            </a:r>
            <a:endParaRPr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 i privilegi dell’utente </a:t>
            </a: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flag16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1"/>
          <p:cNvSpPr/>
          <p:nvPr/>
        </p:nvSpPr>
        <p:spPr>
          <a:xfrm>
            <a:off x="3870024" y="1932277"/>
            <a:ext cx="539997" cy="540007"/>
          </a:xfrm>
          <a:custGeom>
            <a:rect b="b" l="l" r="r" t="t"/>
            <a:pathLst>
              <a:path extrusionOk="0" h="12724" w="12877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10" name="Google Shape;2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/>
          <p:nvPr>
            <p:ph type="ctrTitle"/>
          </p:nvPr>
        </p:nvSpPr>
        <p:spPr>
          <a:xfrm flipH="1">
            <a:off x="1008550" y="500825"/>
            <a:ext cx="56103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2"/>
                </a:solidFill>
              </a:rPr>
              <a:t>COSTRUZIONE ALBERO D’ATTACCO</a:t>
            </a:r>
            <a:endParaRPr sz="3200"/>
          </a:p>
        </p:txBody>
      </p:sp>
      <p:sp>
        <p:nvSpPr>
          <p:cNvPr id="217" name="Google Shape;217;p22"/>
          <p:cNvSpPr txBox="1"/>
          <p:nvPr/>
        </p:nvSpPr>
        <p:spPr>
          <a:xfrm>
            <a:off x="2236200" y="1982400"/>
            <a:ext cx="4671600" cy="19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Rappresenta una </a:t>
            </a:r>
            <a:r>
              <a:rPr b="1" lang="es" sz="12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vista gerarchica</a:t>
            </a: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dei possibili attacchi ad un sistema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➔"/>
            </a:pP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Ogni nodo dell’albero è un’azione 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➔"/>
            </a:pP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nodo radice è l’azione finale dell’attacco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➔"/>
            </a:pP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Ciascun nodo foglia è una azione iniziale dell’attacco 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➔"/>
            </a:pP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Ciascun nodo intermedio rappresenta un’azione preliminare per poter svolgere l’azione rappresentata dal nodo padre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/>
          <p:nvPr>
            <p:ph type="ctrTitle"/>
          </p:nvPr>
        </p:nvSpPr>
        <p:spPr>
          <a:xfrm flipH="1">
            <a:off x="374550" y="1905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ALBERO DI ATTACCO</a:t>
            </a:r>
            <a:endParaRPr/>
          </a:p>
        </p:txBody>
      </p:sp>
      <p:sp>
        <p:nvSpPr>
          <p:cNvPr id="225" name="Google Shape;225;p23"/>
          <p:cNvSpPr/>
          <p:nvPr/>
        </p:nvSpPr>
        <p:spPr>
          <a:xfrm>
            <a:off x="3103425" y="1087000"/>
            <a:ext cx="1875000" cy="342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FLAG</a:t>
            </a:r>
            <a:endParaRPr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6" name="Google Shape;226;p23"/>
          <p:cNvSpPr/>
          <p:nvPr/>
        </p:nvSpPr>
        <p:spPr>
          <a:xfrm>
            <a:off x="4250925" y="1717388"/>
            <a:ext cx="2590800" cy="444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Esecuzione diretta di </a:t>
            </a:r>
            <a:r>
              <a:rPr b="1" lang="es" sz="1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/bin/getflag</a:t>
            </a:r>
            <a:r>
              <a:rPr lang="es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come utente </a:t>
            </a:r>
            <a:r>
              <a:rPr b="1" lang="es" sz="1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Flag16</a:t>
            </a:r>
            <a:endParaRPr b="1" sz="13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7" name="Google Shape;227;p23"/>
          <p:cNvSpPr/>
          <p:nvPr/>
        </p:nvSpPr>
        <p:spPr>
          <a:xfrm>
            <a:off x="3823050" y="3305050"/>
            <a:ext cx="1875000" cy="34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Ottenimento della password </a:t>
            </a:r>
            <a:endParaRPr sz="11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dell’utente </a:t>
            </a:r>
            <a:r>
              <a:rPr b="1"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Flag16</a:t>
            </a:r>
            <a:endParaRPr b="1" sz="11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8" name="Google Shape;228;p23"/>
          <p:cNvSpPr/>
          <p:nvPr/>
        </p:nvSpPr>
        <p:spPr>
          <a:xfrm>
            <a:off x="3823038" y="2565763"/>
            <a:ext cx="1875000" cy="34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Login come utente </a:t>
            </a:r>
            <a:r>
              <a:rPr b="1"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level16</a:t>
            </a:r>
            <a:endParaRPr b="1" sz="11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29" name="Google Shape;229;p23"/>
          <p:cNvCxnSpPr>
            <a:stCxn id="226" idx="0"/>
            <a:endCxn id="225" idx="2"/>
          </p:cNvCxnSpPr>
          <p:nvPr/>
        </p:nvCxnSpPr>
        <p:spPr>
          <a:xfrm rot="10800000">
            <a:off x="4040925" y="1429988"/>
            <a:ext cx="1505400" cy="28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3"/>
          <p:cNvCxnSpPr>
            <a:stCxn id="228" idx="0"/>
            <a:endCxn id="226" idx="2"/>
          </p:cNvCxnSpPr>
          <p:nvPr/>
        </p:nvCxnSpPr>
        <p:spPr>
          <a:xfrm flipH="1" rot="10800000">
            <a:off x="4760538" y="2161663"/>
            <a:ext cx="785700" cy="40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3"/>
          <p:cNvCxnSpPr>
            <a:stCxn id="227" idx="0"/>
            <a:endCxn id="228" idx="2"/>
          </p:cNvCxnSpPr>
          <p:nvPr/>
        </p:nvCxnSpPr>
        <p:spPr>
          <a:xfrm rot="10800000">
            <a:off x="4760550" y="2908750"/>
            <a:ext cx="0" cy="39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23"/>
          <p:cNvSpPr/>
          <p:nvPr/>
        </p:nvSpPr>
        <p:spPr>
          <a:xfrm>
            <a:off x="2359200" y="4044325"/>
            <a:ext cx="1875000" cy="34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Richiesta legittima </a:t>
            </a:r>
            <a:r>
              <a:rPr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della password</a:t>
            </a:r>
            <a:endParaRPr sz="11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3" name="Google Shape;233;p23"/>
          <p:cNvSpPr/>
          <p:nvPr/>
        </p:nvSpPr>
        <p:spPr>
          <a:xfrm>
            <a:off x="5596250" y="4059725"/>
            <a:ext cx="1875000" cy="34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Crack </a:t>
            </a:r>
            <a:r>
              <a:rPr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Password</a:t>
            </a:r>
            <a:endParaRPr b="1" sz="11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34" name="Google Shape;234;p23"/>
          <p:cNvCxnSpPr>
            <a:stCxn id="232" idx="0"/>
            <a:endCxn id="227" idx="2"/>
          </p:cNvCxnSpPr>
          <p:nvPr/>
        </p:nvCxnSpPr>
        <p:spPr>
          <a:xfrm flipH="1" rot="10800000">
            <a:off x="3296700" y="3648025"/>
            <a:ext cx="1464000" cy="39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3"/>
          <p:cNvCxnSpPr>
            <a:stCxn id="233" idx="0"/>
            <a:endCxn id="227" idx="2"/>
          </p:cNvCxnSpPr>
          <p:nvPr/>
        </p:nvCxnSpPr>
        <p:spPr>
          <a:xfrm rot="10800000">
            <a:off x="4760450" y="3647825"/>
            <a:ext cx="1773300" cy="41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3"/>
          <p:cNvSpPr/>
          <p:nvPr/>
        </p:nvSpPr>
        <p:spPr>
          <a:xfrm>
            <a:off x="903925" y="1717400"/>
            <a:ext cx="2050200" cy="14082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Attacchi </a:t>
            </a:r>
            <a:endParaRPr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impraticabili</a:t>
            </a:r>
            <a:endParaRPr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37" name="Google Shape;237;p23"/>
          <p:cNvCxnSpPr>
            <a:stCxn id="236" idx="0"/>
            <a:endCxn id="225" idx="2"/>
          </p:cNvCxnSpPr>
          <p:nvPr/>
        </p:nvCxnSpPr>
        <p:spPr>
          <a:xfrm flipH="1" rot="10800000">
            <a:off x="1929025" y="1430000"/>
            <a:ext cx="2112000" cy="28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3"/>
          <p:cNvSpPr/>
          <p:nvPr/>
        </p:nvSpPr>
        <p:spPr>
          <a:xfrm>
            <a:off x="1285025" y="2036625"/>
            <a:ext cx="313800" cy="2847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I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239" name="Google Shape;239;p23"/>
          <p:cNvSpPr/>
          <p:nvPr/>
        </p:nvSpPr>
        <p:spPr>
          <a:xfrm>
            <a:off x="3632063" y="2361363"/>
            <a:ext cx="313800" cy="2847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P</a:t>
            </a:r>
            <a:endParaRPr b="1" sz="1200">
              <a:solidFill>
                <a:srgbClr val="FFFFFF"/>
              </a:solidFill>
            </a:endParaRPr>
          </a:p>
        </p:txBody>
      </p:sp>
      <p:pic>
        <p:nvPicPr>
          <p:cNvPr id="240" name="Google Shape;2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/>
          <p:nvPr/>
        </p:nvSpPr>
        <p:spPr>
          <a:xfrm>
            <a:off x="6360925" y="2545975"/>
            <a:ext cx="1875000" cy="34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Esecuzione di </a:t>
            </a:r>
            <a:r>
              <a:rPr b="1" lang="es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/bin/getflag</a:t>
            </a:r>
            <a:endParaRPr b="1" sz="11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2" name="Google Shape;242;p23"/>
          <p:cNvSpPr txBox="1"/>
          <p:nvPr/>
        </p:nvSpPr>
        <p:spPr>
          <a:xfrm>
            <a:off x="5546250" y="2192275"/>
            <a:ext cx="489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AND</a:t>
            </a:r>
            <a:endParaRPr sz="13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43" name="Google Shape;243;p23"/>
          <p:cNvCxnSpPr>
            <a:stCxn id="241" idx="0"/>
            <a:endCxn id="226" idx="2"/>
          </p:cNvCxnSpPr>
          <p:nvPr/>
        </p:nvCxnSpPr>
        <p:spPr>
          <a:xfrm rot="10800000">
            <a:off x="5546425" y="2161675"/>
            <a:ext cx="1752000" cy="38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23"/>
          <p:cNvSpPr/>
          <p:nvPr/>
        </p:nvSpPr>
        <p:spPr>
          <a:xfrm>
            <a:off x="8177550" y="2361363"/>
            <a:ext cx="313800" cy="284700"/>
          </a:xfrm>
          <a:prstGeom prst="rect">
            <a:avLst/>
          </a:prstGeom>
          <a:solidFill>
            <a:srgbClr val="FFFFFF">
              <a:alpha val="11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P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245" name="Google Shape;24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"/>
          <p:cNvSpPr txBox="1"/>
          <p:nvPr>
            <p:ph idx="1" type="subTitle"/>
          </p:nvPr>
        </p:nvSpPr>
        <p:spPr>
          <a:xfrm>
            <a:off x="4837600" y="1576975"/>
            <a:ext cx="2747100" cy="19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Ottenimento password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Aggiornamento albero di attacco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Cambio di strategia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Il file thttpd.conf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Conseguenze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Verifica esistenza server web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Contatto con il server web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/>
              <a:t>Risultato</a:t>
            </a:r>
            <a:endParaRPr/>
          </a:p>
        </p:txBody>
      </p:sp>
      <p:sp>
        <p:nvSpPr>
          <p:cNvPr id="251" name="Google Shape;251;p24"/>
          <p:cNvSpPr txBox="1"/>
          <p:nvPr>
            <p:ph type="ctrTitle"/>
          </p:nvPr>
        </p:nvSpPr>
        <p:spPr>
          <a:xfrm flipH="1">
            <a:off x="277300" y="2236500"/>
            <a:ext cx="40344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APPROCCIO</a:t>
            </a:r>
            <a:endParaRPr/>
          </a:p>
        </p:txBody>
      </p:sp>
      <p:pic>
        <p:nvPicPr>
          <p:cNvPr id="252" name="Google Shape;2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600" y="2412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Startup by Slidesgo">
  <a:themeElements>
    <a:clrScheme name="Simple Light">
      <a:dk1>
        <a:srgbClr val="88D3CE"/>
      </a:dk1>
      <a:lt1>
        <a:srgbClr val="423864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